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63"/>
  </p:notesMasterIdLst>
  <p:handoutMasterIdLst>
    <p:handoutMasterId r:id="rId64"/>
  </p:handoutMasterIdLst>
  <p:sldIdLst>
    <p:sldId id="321" r:id="rId2"/>
    <p:sldId id="341" r:id="rId3"/>
    <p:sldId id="301" r:id="rId4"/>
    <p:sldId id="278" r:id="rId5"/>
    <p:sldId id="256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269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331" r:id="rId24"/>
    <p:sldId id="270" r:id="rId25"/>
    <p:sldId id="272" r:id="rId26"/>
    <p:sldId id="273" r:id="rId27"/>
    <p:sldId id="274" r:id="rId28"/>
    <p:sldId id="275" r:id="rId29"/>
    <p:sldId id="276" r:id="rId30"/>
    <p:sldId id="277" r:id="rId31"/>
    <p:sldId id="330" r:id="rId32"/>
    <p:sldId id="332" r:id="rId33"/>
    <p:sldId id="333" r:id="rId34"/>
    <p:sldId id="335" r:id="rId35"/>
    <p:sldId id="334" r:id="rId36"/>
    <p:sldId id="336" r:id="rId37"/>
    <p:sldId id="299" r:id="rId38"/>
    <p:sldId id="338" r:id="rId39"/>
    <p:sldId id="339" r:id="rId40"/>
    <p:sldId id="337" r:id="rId41"/>
    <p:sldId id="340" r:id="rId42"/>
    <p:sldId id="280" r:id="rId43"/>
    <p:sldId id="281" r:id="rId44"/>
    <p:sldId id="282" r:id="rId45"/>
    <p:sldId id="283" r:id="rId46"/>
    <p:sldId id="284" r:id="rId47"/>
    <p:sldId id="285" r:id="rId48"/>
    <p:sldId id="286" r:id="rId49"/>
    <p:sldId id="287" r:id="rId50"/>
    <p:sldId id="288" r:id="rId51"/>
    <p:sldId id="289" r:id="rId52"/>
    <p:sldId id="304" r:id="rId53"/>
    <p:sldId id="307" r:id="rId54"/>
    <p:sldId id="306" r:id="rId55"/>
    <p:sldId id="305" r:id="rId56"/>
    <p:sldId id="308" r:id="rId57"/>
    <p:sldId id="290" r:id="rId58"/>
    <p:sldId id="320" r:id="rId59"/>
    <p:sldId id="291" r:id="rId60"/>
    <p:sldId id="313" r:id="rId61"/>
    <p:sldId id="314" r:id="rId6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542" autoAdjust="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27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F1F10-3CBC-493B-BFF9-7DC00D0E44D5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D33BE-A2D9-4727-AF13-A5D7E9E5F3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0650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5FC08-4C6E-4E5D-A9A8-86FDAF2A07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206AA-5F5D-43EF-A164-46ADE5B268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0837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0206AA-5F5D-43EF-A164-46ADE5B26824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373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0206AA-5F5D-43EF-A164-46ADE5B26824}" type="slidenum">
              <a:rPr lang="ru-RU" smtClean="0"/>
              <a:pPr/>
              <a:t>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08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18F8109-C393-41E0-AAA2-13C1C732407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A93B5AB-DAAB-4415-BAD0-F58AE1CF3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928670"/>
            <a:ext cx="6400800" cy="264320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Разработка 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урока- игры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математике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учащихся 5-го класса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Учитель математики :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 Тагирова Сиянат Булганиновна</a:t>
            </a:r>
          </a:p>
          <a:p>
            <a:r>
              <a:rPr lang="ru-RU" sz="2400" b="1" i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378767-B0FF-422D-BD71-888EA879C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7584" y="1859280"/>
            <a:ext cx="7488832" cy="12954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ушек у трёх старушек?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183A69-CA63-4E7B-92F3-B901F6C3B6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5731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94A678-49B3-4D6C-BA42-B61C9F218A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504" y="1859280"/>
            <a:ext cx="8496944" cy="12954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у десяти ослов ушей и хвостов?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F78B34-9A55-4A08-B53C-6EDC9DA68A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30 = 20 ушей + 10 хвостов</a:t>
            </a:r>
            <a:endParaRPr lang="ru-RU" sz="4000" b="1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85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46B369-7432-4BA7-939A-6C56B14ED2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592" y="1859280"/>
            <a:ext cx="7344816" cy="12954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одной ноге страус весит 60 кг. Сколько килограммов он весит на двух ногах?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17B96B5-8D5C-47C6-A251-0E0561D828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264337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6E0907-38DA-4DCC-8B18-9A309DEBFC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576" y="1859280"/>
            <a:ext cx="7560840" cy="207377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Тройка лошадей пробежала 30 км. Сколько километров пробежала каждая лошадь? </a:t>
            </a:r>
            <a:b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D05236-5A45-4485-B0A0-8C5C71537B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 км</a:t>
            </a:r>
            <a:endParaRPr lang="ru-RU" sz="4000" i="0" dirty="0"/>
          </a:p>
        </p:txBody>
      </p:sp>
    </p:spTree>
    <p:extLst>
      <p:ext uri="{BB962C8B-B14F-4D97-AF65-F5344CB8AC3E}">
        <p14:creationId xmlns:p14="http://schemas.microsoft.com/office/powerpoint/2010/main" val="316564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490" y="1124680"/>
            <a:ext cx="7561050" cy="352849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Бежала тройка лошадей.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Каждая лошадь пробежала по 5 км. Сколько километров проехал ямщик?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80"/>
            <a:ext cx="6400800" cy="1368190"/>
          </a:xfrm>
        </p:spPr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7172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480" y="1124680"/>
            <a:ext cx="7417030" cy="331246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Чему равен вес соли, которую надо съесть, чтобы хорошо узнать человека?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100"/>
            <a:ext cx="6400800" cy="1224170"/>
          </a:xfrm>
        </p:spPr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Пуд</a:t>
            </a:r>
          </a:p>
        </p:txBody>
      </p:sp>
    </p:spTree>
    <p:extLst>
      <p:ext uri="{BB962C8B-B14F-4D97-AF65-F5344CB8AC3E}">
        <p14:creationId xmlns:p14="http://schemas.microsoft.com/office/powerpoint/2010/main" val="273897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520" y="1859280"/>
            <a:ext cx="6984970" cy="257786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Английская мера длины, давшая имя героине известной сказки. 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221110"/>
            <a:ext cx="6400800" cy="1368190"/>
          </a:xfrm>
        </p:spPr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Дюйм</a:t>
            </a:r>
          </a:p>
        </p:txBody>
      </p:sp>
    </p:spTree>
    <p:extLst>
      <p:ext uri="{BB962C8B-B14F-4D97-AF65-F5344CB8AC3E}">
        <p14:creationId xmlns:p14="http://schemas.microsoft.com/office/powerpoint/2010/main" val="57862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92977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 Заменитель числа </a:t>
            </a:r>
            <a:r>
              <a:rPr lang="ru-RU" sz="5400" b="1" dirty="0">
                <a:solidFill>
                  <a:srgbClr val="FF0000"/>
                </a:solidFill>
              </a:rPr>
              <a:t>1</a:t>
            </a:r>
            <a:r>
              <a:rPr lang="ru-RU" b="1" dirty="0">
                <a:solidFill>
                  <a:srgbClr val="FF0000"/>
                </a:solidFill>
              </a:rPr>
              <a:t> при счёте.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</a:t>
            </a:r>
          </a:p>
        </p:txBody>
      </p:sp>
    </p:spTree>
    <p:extLst>
      <p:ext uri="{BB962C8B-B14F-4D97-AF65-F5344CB8AC3E}">
        <p14:creationId xmlns:p14="http://schemas.microsoft.com/office/powerpoint/2010/main" val="284813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500" y="1859280"/>
            <a:ext cx="7273010" cy="243384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Шесть квадратов на двенадцати рёбрах. 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31550" y="1052670"/>
            <a:ext cx="6400800" cy="1440200"/>
          </a:xfrm>
        </p:spPr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</a:t>
            </a:r>
          </a:p>
        </p:txBody>
      </p:sp>
    </p:spTree>
    <p:extLst>
      <p:ext uri="{BB962C8B-B14F-4D97-AF65-F5344CB8AC3E}">
        <p14:creationId xmlns:p14="http://schemas.microsoft.com/office/powerpoint/2010/main" val="3162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71374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Единица измерения углов. 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Градус</a:t>
            </a:r>
          </a:p>
        </p:txBody>
      </p:sp>
    </p:spTree>
    <p:extLst>
      <p:ext uri="{BB962C8B-B14F-4D97-AF65-F5344CB8AC3E}">
        <p14:creationId xmlns:p14="http://schemas.microsoft.com/office/powerpoint/2010/main" val="428704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928670"/>
            <a:ext cx="6400800" cy="3796474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урок- игра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математике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учащихся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5-го класса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2400" b="1" i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666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200178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 со свитой из шести нулей.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60"/>
            <a:ext cx="6400800" cy="1296180"/>
          </a:xfrm>
        </p:spPr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1000000</a:t>
            </a:r>
          </a:p>
        </p:txBody>
      </p:sp>
    </p:spTree>
    <p:extLst>
      <p:ext uri="{BB962C8B-B14F-4D97-AF65-F5344CB8AC3E}">
        <p14:creationId xmlns:p14="http://schemas.microsoft.com/office/powerpoint/2010/main" val="251289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480" y="1412720"/>
            <a:ext cx="7561050" cy="252035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Эту неотъемлемую часть геометрической фигуры можно превратить в полезное ископаемое при помощи мягкого знака. 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149100"/>
            <a:ext cx="6400800" cy="1440200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3059790" y="4185105"/>
            <a:ext cx="1512210" cy="50407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059790" y="4689175"/>
            <a:ext cx="914400" cy="116643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92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0967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жидкий килограмм?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Литр</a:t>
            </a:r>
          </a:p>
        </p:txBody>
      </p:sp>
    </p:spTree>
    <p:extLst>
      <p:ext uri="{BB962C8B-B14F-4D97-AF65-F5344CB8AC3E}">
        <p14:creationId xmlns:p14="http://schemas.microsoft.com/office/powerpoint/2010/main" val="189324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EC36CF-8DBD-47E3-B941-B7303495D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207377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12 часов ночи идёт дождь. Можно ли утверждать, что через 48 часов будет светить солнце? Почему? 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0F76C64-F23A-43A7-8ABD-478A8DD929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576" y="3429000"/>
            <a:ext cx="7560840" cy="1512168"/>
          </a:xfrm>
        </p:spPr>
        <p:txBody>
          <a:bodyPr>
            <a:normAutofit fontScale="40000" lnSpcReduction="20000"/>
          </a:bodyPr>
          <a:lstStyle/>
          <a:p>
            <a:endParaRPr lang="ru-RU" sz="20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9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(Нет, так как через 2 суток будет вновь ночь)</a:t>
            </a:r>
            <a:br>
              <a:rPr lang="ru-RU" sz="4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5808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200178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 для измерения углов.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Транспортир</a:t>
            </a:r>
          </a:p>
        </p:txBody>
      </p:sp>
    </p:spTree>
    <p:extLst>
      <p:ext uri="{BB962C8B-B14F-4D97-AF65-F5344CB8AC3E}">
        <p14:creationId xmlns:p14="http://schemas.microsoft.com/office/powerpoint/2010/main" val="38659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одним словом назвать сумму сторон многоугольника?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</a:t>
            </a:r>
          </a:p>
        </p:txBody>
      </p:sp>
    </p:spTree>
    <p:extLst>
      <p:ext uri="{BB962C8B-B14F-4D97-AF65-F5344CB8AC3E}">
        <p14:creationId xmlns:p14="http://schemas.microsoft.com/office/powerpoint/2010/main" val="92438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28659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Число гномов в одном из мультсериалов Диснея.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80"/>
            <a:ext cx="6400800" cy="936130"/>
          </a:xfrm>
        </p:spPr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1679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236183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Сколько лет спала принцесса в сказке </a:t>
            </a:r>
            <a:r>
              <a:rPr lang="ru-RU" b="1" dirty="0" err="1">
                <a:solidFill>
                  <a:srgbClr val="FF0000"/>
                </a:solidFill>
              </a:rPr>
              <a:t>Ш.Перро</a:t>
            </a:r>
            <a:r>
              <a:rPr lang="ru-RU" b="1" dirty="0">
                <a:solidFill>
                  <a:srgbClr val="FF0000"/>
                </a:solidFill>
              </a:rPr>
              <a:t>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70"/>
            <a:ext cx="6400800" cy="1368190"/>
          </a:xfrm>
        </p:spPr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263122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22898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Назовите фамилию автора учебника по математике.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120"/>
            <a:ext cx="6400800" cy="936130"/>
          </a:xfrm>
        </p:spPr>
        <p:txBody>
          <a:bodyPr>
            <a:noAutofit/>
          </a:bodyPr>
          <a:lstStyle/>
          <a:p>
            <a:r>
              <a:rPr lang="ru-RU" sz="6000" b="1" i="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endParaRPr lang="ru-RU" sz="6000" b="1" i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74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21458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Сколько лет нашей школе?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5080"/>
            <a:ext cx="6400800" cy="864120"/>
          </a:xfrm>
        </p:spPr>
        <p:txBody>
          <a:bodyPr>
            <a:noAutofit/>
          </a:bodyPr>
          <a:lstStyle/>
          <a:p>
            <a:r>
              <a:rPr lang="ru-RU" sz="6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349974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560" y="1052670"/>
            <a:ext cx="6400800" cy="136819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Математическая  эстафета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470" y="1412720"/>
            <a:ext cx="7849090" cy="4752660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FFC000"/>
                </a:solidFill>
              </a:rPr>
              <a:t>«Веселый поезд в страну Математика» </a:t>
            </a:r>
          </a:p>
        </p:txBody>
      </p:sp>
    </p:spTree>
    <p:extLst>
      <p:ext uri="{BB962C8B-B14F-4D97-AF65-F5344CB8AC3E}">
        <p14:creationId xmlns:p14="http://schemas.microsoft.com/office/powerpoint/2010/main" val="368421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22898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Что легче – </a:t>
            </a:r>
            <a:r>
              <a:rPr lang="ru-RU" sz="6000" b="1" dirty="0">
                <a:solidFill>
                  <a:srgbClr val="FF0000"/>
                </a:solidFill>
              </a:rPr>
              <a:t>1</a:t>
            </a:r>
            <a:r>
              <a:rPr lang="ru-RU" b="1" dirty="0">
                <a:solidFill>
                  <a:srgbClr val="FF0000"/>
                </a:solidFill>
              </a:rPr>
              <a:t> кг железа или</a:t>
            </a:r>
            <a:r>
              <a:rPr lang="ru-RU" sz="6000" b="1" dirty="0">
                <a:solidFill>
                  <a:srgbClr val="FF0000"/>
                </a:solidFill>
              </a:rPr>
              <a:t> 1 </a:t>
            </a:r>
            <a:r>
              <a:rPr lang="ru-RU" b="1" dirty="0">
                <a:solidFill>
                  <a:srgbClr val="FF0000"/>
                </a:solidFill>
              </a:rPr>
              <a:t>кг ваты?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89050"/>
            <a:ext cx="6400800" cy="1656230"/>
          </a:xfrm>
        </p:spPr>
        <p:txBody>
          <a:bodyPr>
            <a:normAutofit/>
          </a:bodyPr>
          <a:lstStyle/>
          <a:p>
            <a:r>
              <a:rPr lang="ru-RU" sz="6600" b="1" i="0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2367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44178">
            <a:off x="0" y="-963610"/>
            <a:ext cx="9324660" cy="6408890"/>
          </a:xfrm>
          <a:prstGeom prst="irregularSeal1">
            <a:avLst/>
          </a:prstGeom>
          <a:solidFill>
            <a:srgbClr val="FFFF00"/>
          </a:solidFill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«Разминочная</a:t>
            </a:r>
            <a:b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станция»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420" y="4221110"/>
            <a:ext cx="8065120" cy="1440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38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50"/>
                            </p:stCondLst>
                            <p:childTnLst>
                              <p:par>
                                <p:cTn id="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207F7-0CDA-4940-9AE8-48D0A990D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124744"/>
            <a:ext cx="6400800" cy="4608512"/>
          </a:xfrm>
        </p:spPr>
        <p:txBody>
          <a:bodyPr>
            <a:noAutofit/>
          </a:bodyPr>
          <a:lstStyle/>
          <a:p>
            <a:pPr>
              <a:spcAft>
                <a:spcPts val="675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МЕ+100 ;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40+А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+БУНА 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И+100+РИЯ 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+ УМФ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 +1+ А 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+ Я </a:t>
            </a:r>
            <a:br>
              <a:rPr lang="ru-RU" sz="24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BCF992-9B62-42A4-A0C8-84A0C4D1D5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82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207F7-0CDA-4940-9AE8-48D0A990D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980728"/>
            <a:ext cx="6400800" cy="504056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сорока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трибуна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триумф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родина</a:t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br>
              <a:rPr lang="ru-RU" sz="24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BCF992-9B62-42A4-A0C8-84A0C4D1D5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147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44178">
            <a:off x="0" y="-963610"/>
            <a:ext cx="9324660" cy="6408890"/>
          </a:xfrm>
          <a:prstGeom prst="irregularSeal1">
            <a:avLst/>
          </a:prstGeom>
          <a:solidFill>
            <a:srgbClr val="FFFF00"/>
          </a:solidFill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«Весёлое умножение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420" y="4221110"/>
            <a:ext cx="8065120" cy="1440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908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44178">
            <a:off x="25919" y="-966090"/>
            <a:ext cx="9324660" cy="6682278"/>
          </a:xfrm>
          <a:prstGeom prst="irregularSeal1">
            <a:avLst/>
          </a:prstGeom>
          <a:solidFill>
            <a:srgbClr val="FFFF00"/>
          </a:solidFill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Литературная»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420" y="3789040"/>
            <a:ext cx="8065120" cy="187227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387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44178">
            <a:off x="25919" y="-966090"/>
            <a:ext cx="9324660" cy="6682278"/>
          </a:xfrm>
          <a:prstGeom prst="irregularSeal1">
            <a:avLst/>
          </a:prstGeom>
          <a:solidFill>
            <a:srgbClr val="FFFF00"/>
          </a:solidFill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Блицтурнир»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420" y="3789040"/>
            <a:ext cx="8065120" cy="187227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062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470" y="116540"/>
            <a:ext cx="7993110" cy="3600500"/>
          </a:xfrm>
          <a:prstGeom prst="rightArrow">
            <a:avLst/>
          </a:prstGeom>
          <a:pattFill prst="pct5">
            <a:fgClr>
              <a:srgbClr val="FFFF00"/>
            </a:fgClr>
            <a:bgClr>
              <a:schemeClr val="tx1"/>
            </a:bgClr>
          </a:pattFill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«Логическая»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872910" cy="252035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Логику свою включай,</a:t>
            </a:r>
          </a:p>
          <a:p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задачу правильно решай.</a:t>
            </a:r>
          </a:p>
        </p:txBody>
      </p:sp>
    </p:spTree>
    <p:extLst>
      <p:ext uri="{BB962C8B-B14F-4D97-AF65-F5344CB8AC3E}">
        <p14:creationId xmlns:p14="http://schemas.microsoft.com/office/powerpoint/2010/main" val="128440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FBB0D5-8793-417F-8A7A-3E91B37E0A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9632" y="1859280"/>
            <a:ext cx="6512768" cy="3945984"/>
          </a:xfrm>
        </p:spPr>
        <p:txBody>
          <a:bodyPr>
            <a:noAutofit/>
          </a:bodyPr>
          <a:lstStyle/>
          <a:p>
            <a:br>
              <a:rPr lang="ru-RU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Поставьте знаки между семерками так, чтобы равенства были верными.</a:t>
            </a:r>
            <a:br>
              <a:rPr lang="ru-RU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7777=1            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7777=2                             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7777=3                            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7777=4                             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133FF0-B4DE-45A6-952F-87C7500F70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24328" y="3429000"/>
            <a:ext cx="248072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80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FBB0D5-8793-417F-8A7A-3E91B37E0A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1859280"/>
            <a:ext cx="7304856" cy="3657952"/>
          </a:xfrm>
        </p:spPr>
        <p:txBody>
          <a:bodyPr>
            <a:noAutofit/>
          </a:bodyPr>
          <a:lstStyle/>
          <a:p>
            <a:pPr algn="l"/>
            <a:br>
              <a:rPr lang="ru-RU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    Ответы: 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                                 </a:t>
            </a:r>
            <a:r>
              <a:rPr lang="ru-RU" sz="3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7:7+7-7=1</a:t>
            </a:r>
            <a:b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 </a:t>
            </a:r>
            <a:r>
              <a:rPr lang="ru-RU" sz="3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7:7=7:7=2</a:t>
            </a:r>
            <a:b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 </a:t>
            </a:r>
            <a:r>
              <a:rPr lang="ru-RU" sz="3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(7+7+7):7=3</a:t>
            </a:r>
            <a:b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 </a:t>
            </a:r>
            <a:r>
              <a:rPr lang="ru-RU" sz="3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77:7-7=4</a:t>
            </a:r>
            <a:b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133FF0-B4DE-45A6-952F-87C7500F70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104056" cy="473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450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44178">
            <a:off x="0" y="-963610"/>
            <a:ext cx="9324660" cy="6408890"/>
          </a:xfrm>
          <a:prstGeom prst="irregularSeal1">
            <a:avLst/>
          </a:prstGeom>
          <a:solidFill>
            <a:srgbClr val="FFFF00"/>
          </a:solidFill>
          <a:ln w="762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«Занимательная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станция»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420" y="4221110"/>
            <a:ext cx="8065120" cy="1440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1" dirty="0">
                <a:solidFill>
                  <a:srgbClr val="FF0000"/>
                </a:solidFill>
              </a:rPr>
              <a:t>Время зря ты не теряй,</a:t>
            </a:r>
          </a:p>
          <a:p>
            <a:pPr>
              <a:lnSpc>
                <a:spcPct val="100000"/>
              </a:lnSpc>
            </a:pPr>
            <a:r>
              <a:rPr lang="ru-RU" sz="3600" b="1" dirty="0">
                <a:solidFill>
                  <a:srgbClr val="FF0000"/>
                </a:solidFill>
              </a:rPr>
              <a:t>На вопросы отвечай</a:t>
            </a:r>
            <a:r>
              <a:rPr lang="ru-RU" sz="4800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427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44178">
            <a:off x="25919" y="-966090"/>
            <a:ext cx="9324660" cy="6682278"/>
          </a:xfrm>
          <a:prstGeom prst="irregularSeal1">
            <a:avLst/>
          </a:prstGeom>
          <a:solidFill>
            <a:srgbClr val="FFFF00"/>
          </a:solidFill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Кроссвордная»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420" y="3789040"/>
            <a:ext cx="8065120" cy="187227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69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44178">
            <a:off x="25919" y="-966090"/>
            <a:ext cx="9324660" cy="6682278"/>
          </a:xfrm>
          <a:prstGeom prst="irregularSeal1">
            <a:avLst/>
          </a:prstGeom>
          <a:solidFill>
            <a:srgbClr val="FFFF00"/>
          </a:solidFill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Глазомерная станция</a:t>
            </a:r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420" y="3789040"/>
            <a:ext cx="8065120" cy="187227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624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50"/>
                            </p:stCondLst>
                            <p:childTnLst>
                              <p:par>
                                <p:cTn id="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520" y="980660"/>
            <a:ext cx="7056980" cy="172824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4900" b="1" dirty="0">
                <a:solidFill>
                  <a:srgbClr val="FF0000"/>
                </a:solidFill>
              </a:rPr>
              <a:t>Какова высота этого класса?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sz="3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 indent="0">
              <a:buNone/>
            </a:pPr>
            <a:r>
              <a:rPr lang="ru-RU" sz="3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254 см</a:t>
            </a:r>
          </a:p>
        </p:txBody>
      </p:sp>
    </p:spTree>
    <p:extLst>
      <p:ext uri="{BB962C8B-B14F-4D97-AF65-F5344CB8AC3E}">
        <p14:creationId xmlns:p14="http://schemas.microsoft.com/office/powerpoint/2010/main" val="314235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371782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Какова ширина ученической тетради? 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20" y="4149100"/>
            <a:ext cx="1365440" cy="1931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536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177355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Какова длина парты?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sz="4800" dirty="0">
                <a:solidFill>
                  <a:srgbClr val="FF0000"/>
                </a:solidFill>
              </a:rPr>
              <a:t>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08189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191757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Какова длина обычного карандаша?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9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228982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весит ученическая тетрадь в 12 листов?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100"/>
            <a:ext cx="6400800" cy="1008140"/>
          </a:xfrm>
        </p:spPr>
        <p:txBody>
          <a:bodyPr>
            <a:normAutofit/>
          </a:bodyPr>
          <a:lstStyle/>
          <a:p>
            <a:r>
              <a:rPr lang="ru-RU" sz="4000" b="1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35 г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0438"/>
            <a:ext cx="1697038" cy="2400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7376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весит кирпич?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кг</a:t>
            </a:r>
          </a:p>
        </p:txBody>
      </p:sp>
    </p:spTree>
    <p:extLst>
      <p:ext uri="{BB962C8B-B14F-4D97-AF65-F5344CB8AC3E}">
        <p14:creationId xmlns:p14="http://schemas.microsoft.com/office/powerpoint/2010/main" val="358146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220561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весит футбольный мяч?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indent="0">
              <a:buNone/>
            </a:pPr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>
              <a:buNone/>
            </a:pP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400 г</a:t>
            </a:r>
          </a:p>
        </p:txBody>
      </p:sp>
    </p:spTree>
    <p:extLst>
      <p:ext uri="{BB962C8B-B14F-4D97-AF65-F5344CB8AC3E}">
        <p14:creationId xmlns:p14="http://schemas.microsoft.com/office/powerpoint/2010/main" val="151916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1917576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весит воробей?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endParaRPr lang="ru-RU" dirty="0"/>
          </a:p>
          <a:p>
            <a:pPr indent="0">
              <a:buNone/>
            </a:pPr>
            <a:endParaRPr lang="ru-RU" dirty="0"/>
          </a:p>
          <a:p>
            <a:pPr indent="0">
              <a:buNone/>
            </a:pPr>
            <a:endParaRPr lang="ru-RU" dirty="0"/>
          </a:p>
          <a:p>
            <a:pPr indent="0">
              <a:buNone/>
            </a:pPr>
            <a:endParaRPr lang="ru-RU" dirty="0"/>
          </a:p>
          <a:p>
            <a:pPr indent="0" algn="just">
              <a:buNone/>
            </a:pP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60 г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8680" y="6496760"/>
            <a:ext cx="3349688" cy="236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21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430" y="2708900"/>
            <a:ext cx="8137130" cy="187226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Цифровой знак, обозначающий отсутствие величины.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30"/>
            <a:ext cx="6400800" cy="1080150"/>
          </a:xfrm>
        </p:spPr>
        <p:txBody>
          <a:bodyPr>
            <a:noAutofit/>
          </a:bodyPr>
          <a:lstStyle/>
          <a:p>
            <a:r>
              <a:rPr lang="ru-RU" sz="5400" b="1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29592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540" y="1844780"/>
            <a:ext cx="6696930" cy="403256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530" y="2438400"/>
            <a:ext cx="6584870" cy="3048001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 indent="0">
              <a:buNone/>
            </a:pP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5 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144016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Сколько весит слон? </a:t>
            </a:r>
          </a:p>
        </p:txBody>
      </p:sp>
    </p:spTree>
    <p:extLst>
      <p:ext uri="{BB962C8B-B14F-4D97-AF65-F5344CB8AC3E}">
        <p14:creationId xmlns:p14="http://schemas.microsoft.com/office/powerpoint/2010/main" val="81618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400" y="764630"/>
            <a:ext cx="8209140" cy="5256730"/>
          </a:xfrm>
          <a:prstGeom prst="star32">
            <a:avLst/>
          </a:prstGeom>
          <a:pattFill prst="solidDmnd">
            <a:fgClr>
              <a:srgbClr val="FFFF00"/>
            </a:fgClr>
            <a:bgClr>
              <a:srgbClr val="7030A0"/>
            </a:bgClr>
          </a:pattFill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Станция</a:t>
            </a:r>
            <a:r>
              <a:rPr lang="ru-RU" sz="5400" b="1" dirty="0">
                <a:solidFill>
                  <a:schemeClr val="bg1"/>
                </a:solidFill>
              </a:rPr>
              <a:t> </a:t>
            </a:r>
            <a: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Мозаика</a:t>
            </a:r>
            <a: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92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80" y="980660"/>
            <a:ext cx="7561049" cy="4752660"/>
          </a:xfrm>
        </p:spPr>
      </p:pic>
    </p:spTree>
    <p:extLst>
      <p:ext uri="{BB962C8B-B14F-4D97-AF65-F5344CB8AC3E}">
        <p14:creationId xmlns:p14="http://schemas.microsoft.com/office/powerpoint/2010/main" val="14730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90" y="1052670"/>
            <a:ext cx="7345019" cy="4824670"/>
          </a:xfrm>
        </p:spPr>
      </p:pic>
    </p:spTree>
    <p:extLst>
      <p:ext uri="{BB962C8B-B14F-4D97-AF65-F5344CB8AC3E}">
        <p14:creationId xmlns:p14="http://schemas.microsoft.com/office/powerpoint/2010/main" val="336202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90" y="1844780"/>
            <a:ext cx="7417029" cy="3960550"/>
          </a:xfrm>
        </p:spPr>
      </p:pic>
    </p:spTree>
    <p:extLst>
      <p:ext uri="{BB962C8B-B14F-4D97-AF65-F5344CB8AC3E}">
        <p14:creationId xmlns:p14="http://schemas.microsoft.com/office/powerpoint/2010/main" val="154947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60" y="879303"/>
            <a:ext cx="7777079" cy="4998037"/>
          </a:xfrm>
        </p:spPr>
      </p:pic>
    </p:spTree>
    <p:extLst>
      <p:ext uri="{BB962C8B-B14F-4D97-AF65-F5344CB8AC3E}">
        <p14:creationId xmlns:p14="http://schemas.microsoft.com/office/powerpoint/2010/main" val="199647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80" y="1052670"/>
            <a:ext cx="7417029" cy="4680650"/>
          </a:xfrm>
        </p:spPr>
      </p:pic>
    </p:spTree>
    <p:extLst>
      <p:ext uri="{BB962C8B-B14F-4D97-AF65-F5344CB8AC3E}">
        <p14:creationId xmlns:p14="http://schemas.microsoft.com/office/powerpoint/2010/main" val="34292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90" y="1052670"/>
            <a:ext cx="7633060" cy="4968690"/>
          </a:xfrm>
        </p:spPr>
      </p:pic>
    </p:spTree>
    <p:extLst>
      <p:ext uri="{BB962C8B-B14F-4D97-AF65-F5344CB8AC3E}">
        <p14:creationId xmlns:p14="http://schemas.microsoft.com/office/powerpoint/2010/main" val="185727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460" y="260560"/>
            <a:ext cx="7921100" cy="5760800"/>
          </a:xfrm>
          <a:prstGeom prst="sun">
            <a:avLst>
              <a:gd name="adj" fmla="val 16071"/>
            </a:avLst>
          </a:prstGeom>
          <a:blipFill>
            <a:blip r:embed="rId2"/>
            <a:tile tx="0" ty="0" sx="100000" sy="100000" flip="none" algn="tl"/>
          </a:blipFill>
          <a:ln w="762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«Считалка»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438401"/>
            <a:ext cx="5360640" cy="55855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675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548600"/>
            <a:ext cx="6400800" cy="864120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52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14387">
            <a:off x="2028809" y="155559"/>
            <a:ext cx="6048840" cy="8281152"/>
          </a:xfrm>
        </p:spPr>
      </p:pic>
    </p:spTree>
    <p:extLst>
      <p:ext uri="{BB962C8B-B14F-4D97-AF65-F5344CB8AC3E}">
        <p14:creationId xmlns:p14="http://schemas.microsoft.com/office/powerpoint/2010/main" val="118375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1E34CB-35C7-45E8-A266-0565125C3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7344816" cy="1237848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20BFD5-E77B-48A5-A1A8-88C429624D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827F96-8FDC-4C8A-A44E-85C6770C8E14}"/>
              </a:ext>
            </a:extLst>
          </p:cNvPr>
          <p:cNvSpPr txBox="1"/>
          <p:nvPr/>
        </p:nvSpPr>
        <p:spPr>
          <a:xfrm>
            <a:off x="827584" y="3244334"/>
            <a:ext cx="74168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хвостов у семи котов?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77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490" y="1295400"/>
            <a:ext cx="7417030" cy="407787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</a:t>
            </a:r>
            <a:b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конечная»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5013176"/>
            <a:ext cx="1400200" cy="47322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48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465395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Вот закончилась игра,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подвести итог пора.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Кто же лучше всех трудился,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На этот наш секрет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зритель нам даст ответ.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306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1922BC7-70D2-40FC-A7FA-A17BE669E0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576" y="1859280"/>
            <a:ext cx="7488832" cy="12954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носов у двух псов?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81EA4750-E45C-4183-AFA6-B91075331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15212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8951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417818-6984-4DC9-808F-44C9A1FB4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7584" y="1859280"/>
            <a:ext cx="7344816" cy="12954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пальчиков на руках у четырёх мальчиков?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D2A589-0BB0-4015-BFDD-AB727D9B96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86554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D8B0EB-ADFC-4268-A8D3-294FD74637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ушей у пяти малышей?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75404C9-F738-48A8-974D-50838DED38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09041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673</TotalTime>
  <Words>718</Words>
  <Application>Microsoft Office PowerPoint</Application>
  <PresentationFormat>Экран (4:3)</PresentationFormat>
  <Paragraphs>107</Paragraphs>
  <Slides>61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8" baseType="lpstr">
      <vt:lpstr>Arial</vt:lpstr>
      <vt:lpstr>Calibri</vt:lpstr>
      <vt:lpstr>Constantia</vt:lpstr>
      <vt:lpstr>Garamond</vt:lpstr>
      <vt:lpstr>Times New Roman</vt:lpstr>
      <vt:lpstr>Wingdings</vt:lpstr>
      <vt:lpstr>Кутюр</vt:lpstr>
      <vt:lpstr>Разработка  урока- игры по математике для учащихся 5-го класса </vt:lpstr>
      <vt:lpstr>  урок- игра по математике для учащихся  5-го класса </vt:lpstr>
      <vt:lpstr>Математическая  эстафета </vt:lpstr>
      <vt:lpstr>«Занимательная   станция»</vt:lpstr>
      <vt:lpstr> Цифровой знак, обозначающий отсутствие величины.</vt:lpstr>
      <vt:lpstr>7</vt:lpstr>
      <vt:lpstr>Сколько носов у двух псов?</vt:lpstr>
      <vt:lpstr>Сколько пальчиков на руках у четырёх мальчиков?</vt:lpstr>
      <vt:lpstr>Сколько ушей у пяти малышей?</vt:lpstr>
      <vt:lpstr>Сколько ушек у трёх старушек?</vt:lpstr>
      <vt:lpstr>Сколько у десяти ослов ушей и хвостов?</vt:lpstr>
      <vt:lpstr>На одной ноге страус весит 60 кг. Сколько килограммов он весит на двух ногах?</vt:lpstr>
      <vt:lpstr>Тройка лошадей пробежала 30 км. Сколько километров пробежала каждая лошадь?  </vt:lpstr>
      <vt:lpstr>Бежала тройка лошадей.  Каждая лошадь пробежала по 5 км. Сколько километров проехал ямщик?</vt:lpstr>
      <vt:lpstr>Чему равен вес соли, которую надо съесть, чтобы хорошо узнать человека? </vt:lpstr>
      <vt:lpstr>Английская мера длины, давшая имя героине известной сказки. </vt:lpstr>
      <vt:lpstr> Заменитель числа 1 при счёте. </vt:lpstr>
      <vt:lpstr>Шесть квадратов на двенадцати рёбрах. </vt:lpstr>
      <vt:lpstr> Единица измерения углов. </vt:lpstr>
      <vt:lpstr>Единица со свитой из шести нулей. </vt:lpstr>
      <vt:lpstr>Эту неотъемлемую часть геометрической фигуры можно превратить в полезное ископаемое при помощи мягкого знака. </vt:lpstr>
      <vt:lpstr>Что такое жидкий килограмм? </vt:lpstr>
      <vt:lpstr>В 12 часов ночи идёт дождь. Можно ли утверждать, что через 48 часов будет светить солнце? Почему? </vt:lpstr>
      <vt:lpstr>Инструмент для измерения углов. </vt:lpstr>
      <vt:lpstr>Как одним словом назвать сумму сторон многоугольника? </vt:lpstr>
      <vt:lpstr>Число гномов в одном из мультсериалов Диснея. </vt:lpstr>
      <vt:lpstr>Сколько лет спала принцесса в сказке Ш.Перро? </vt:lpstr>
      <vt:lpstr>Назовите фамилию автора учебника по математике. </vt:lpstr>
      <vt:lpstr>Сколько лет нашей школе? </vt:lpstr>
      <vt:lpstr>Что легче – 1 кг железа или 1 кг ваты? </vt:lpstr>
      <vt:lpstr>«Разминочная   станция»</vt:lpstr>
      <vt:lpstr>МЕ+100 ;  40+А 3 +БУНА   И+100+РИЯ  3 + УМФ Р +1+ А  7 + Я  </vt:lpstr>
      <vt:lpstr>место сорока трибуна история триумф родина семья </vt:lpstr>
      <vt:lpstr>«Весёлое умножение»</vt:lpstr>
      <vt:lpstr>« Литературная»</vt:lpstr>
      <vt:lpstr>«Блицтурнир»</vt:lpstr>
      <vt:lpstr>Станция «Логическая»</vt:lpstr>
      <vt:lpstr>  Поставьте знаки между семерками так, чтобы равенства были верными. 7777=1                             7777=2                                             7777=3                                            7777=4                              </vt:lpstr>
      <vt:lpstr>              Ответы:                                     7:7+7-7=1                             7:7=7:7=2                             (7+7+7):7=3                             77:7-7=4   </vt:lpstr>
      <vt:lpstr>«Кроссвордная»</vt:lpstr>
      <vt:lpstr>«Глазомерная станция»</vt:lpstr>
      <vt:lpstr> Какова высота этого класса? </vt:lpstr>
      <vt:lpstr>Какова ширина ученической тетради? </vt:lpstr>
      <vt:lpstr>Какова длина парты? </vt:lpstr>
      <vt:lpstr>Какова длина обычного карандаша? </vt:lpstr>
      <vt:lpstr>Сколько весит ученическая тетрадь в 12 листов? </vt:lpstr>
      <vt:lpstr>Сколько весит кирпич? </vt:lpstr>
      <vt:lpstr>Сколько весит футбольный мяч? </vt:lpstr>
      <vt:lpstr>Сколько весит воробей? </vt:lpstr>
      <vt:lpstr>Сколько весит слон? </vt:lpstr>
      <vt:lpstr>Станция «Мозаика»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Станция    «Считалка»</vt:lpstr>
      <vt:lpstr>52</vt:lpstr>
      <vt:lpstr>Станция   « конечная»</vt:lpstr>
      <vt:lpstr>Вот закончилась игра,  подвести итог пора. Кто же лучше всех трудился, На этот наш секрет зритель нам даст ответ.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 Цифровой знак, обозначающий отсутствие величины.</dc:title>
  <dc:creator>Учитель математики: Тагирова Сиянат Булганиновна</dc:creator>
  <cp:keywords>Тагирова С.Б.</cp:keywords>
  <cp:lastModifiedBy>Халипа Тагиров</cp:lastModifiedBy>
  <cp:revision>41</cp:revision>
  <dcterms:created xsi:type="dcterms:W3CDTF">2013-04-04T04:50:36Z</dcterms:created>
  <dcterms:modified xsi:type="dcterms:W3CDTF">2023-02-05T17:25:01Z</dcterms:modified>
</cp:coreProperties>
</file>