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24" r:id="rId5"/>
    <p:sldMasterId id="2147483736" r:id="rId6"/>
    <p:sldMasterId id="2147483748" r:id="rId7"/>
    <p:sldMasterId id="2147483760" r:id="rId8"/>
    <p:sldMasterId id="2147483784" r:id="rId9"/>
    <p:sldMasterId id="2147483796" r:id="rId10"/>
    <p:sldMasterId id="2147483808" r:id="rId11"/>
    <p:sldMasterId id="2147483832" r:id="rId12"/>
    <p:sldMasterId id="2147483904" r:id="rId13"/>
    <p:sldMasterId id="2147483916" r:id="rId14"/>
  </p:sldMasterIdLst>
  <p:notesMasterIdLst>
    <p:notesMasterId r:id="rId36"/>
  </p:notesMasterIdLst>
  <p:sldIdLst>
    <p:sldId id="269" r:id="rId15"/>
    <p:sldId id="290" r:id="rId16"/>
    <p:sldId id="266" r:id="rId17"/>
    <p:sldId id="263" r:id="rId18"/>
    <p:sldId id="264" r:id="rId19"/>
    <p:sldId id="265" r:id="rId20"/>
    <p:sldId id="270" r:id="rId21"/>
    <p:sldId id="292" r:id="rId22"/>
    <p:sldId id="271" r:id="rId23"/>
    <p:sldId id="273" r:id="rId24"/>
    <p:sldId id="275" r:id="rId25"/>
    <p:sldId id="274" r:id="rId26"/>
    <p:sldId id="277" r:id="rId27"/>
    <p:sldId id="287" r:id="rId28"/>
    <p:sldId id="288" r:id="rId29"/>
    <p:sldId id="283" r:id="rId30"/>
    <p:sldId id="284" r:id="rId31"/>
    <p:sldId id="285" r:id="rId32"/>
    <p:sldId id="267" r:id="rId33"/>
    <p:sldId id="286" r:id="rId34"/>
    <p:sldId id="26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F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8838-DAFF-421E-B5DF-58714D2DFF75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189F8-8723-43F6-AFD2-BCD0172A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5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7A70-30E6-450D-9F8C-03E6450E1839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3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C847-CDF1-411A-A024-23D960359FB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6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1A49A-CC21-466D-B52B-7E1A0CB99F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009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502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37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90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69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216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734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009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987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50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9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13A66-D0E6-40CE-84BA-D64E78DB6A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988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731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853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30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31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640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023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059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43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138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47813" y="6578600"/>
            <a:ext cx="6191250" cy="2794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051222-D14C-4BB9-AF38-B9DC1F6784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389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300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918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971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369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635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158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580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39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593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7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C847-CDF1-411A-A024-23D960359FB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043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63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81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19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36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025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859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881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680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91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35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E74A-AD91-48F6-B351-2BF1E86D9F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848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68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605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914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575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9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614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036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924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936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8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03A7-E6F4-413F-9DE8-65E9B7E6D0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074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943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698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571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590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352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387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811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44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1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4BBEF-FFD2-429B-BCD6-378D75E21B3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4F1CA-3847-49FE-AF4E-968A78CEB8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2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D8192-8DC5-4099-B3AB-E4EDA2F5AB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66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84A0B-2BEB-4409-9BBE-77F7D15212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E74A-AD91-48F6-B351-2BF1E86D9F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28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A1DD3-85D9-4BE9-801E-40B0F6CE04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64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CC035-5DCB-422D-8AE3-3FA900DFE3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6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1A49A-CC21-466D-B52B-7E1A0CB99F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28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13A66-D0E6-40CE-84BA-D64E78DB6A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88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47813" y="6578600"/>
            <a:ext cx="6191250" cy="2794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051222-D14C-4BB9-AF38-B9DC1F6784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1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C847-CDF1-411A-A024-23D960359FB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77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E74A-AD91-48F6-B351-2BF1E86D9F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54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03A7-E6F4-413F-9DE8-65E9B7E6D0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90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4BBEF-FFD2-429B-BCD6-378D75E21B3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40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4F1CA-3847-49FE-AF4E-968A78CEB8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03A7-E6F4-413F-9DE8-65E9B7E6D0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91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D8192-8DC5-4099-B3AB-E4EDA2F5AB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6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84A0B-2BEB-4409-9BBE-77F7D15212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03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A1DD3-85D9-4BE9-801E-40B0F6CE04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8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CC035-5DCB-422D-8AE3-3FA900DFE3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26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1A49A-CC21-466D-B52B-7E1A0CB99F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14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13A66-D0E6-40CE-84BA-D64E78DB6A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04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47813" y="6578600"/>
            <a:ext cx="6191250" cy="2794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051222-D14C-4BB9-AF38-B9DC1F6784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8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C847-CDF1-411A-A024-23D960359FB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95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E74A-AD91-48F6-B351-2BF1E86D9F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76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03A7-E6F4-413F-9DE8-65E9B7E6D0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8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4BBEF-FFD2-429B-BCD6-378D75E21B3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83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4BBEF-FFD2-429B-BCD6-378D75E21B3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41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4F1CA-3847-49FE-AF4E-968A78CEB8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07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D8192-8DC5-4099-B3AB-E4EDA2F5AB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41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84A0B-2BEB-4409-9BBE-77F7D15212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48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A1DD3-85D9-4BE9-801E-40B0F6CE04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23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CC035-5DCB-422D-8AE3-3FA900DFE3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61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1A49A-CC21-466D-B52B-7E1A0CB99F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50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13A66-D0E6-40CE-84BA-D64E78DB6A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03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47813" y="6578600"/>
            <a:ext cx="6191250" cy="2794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051222-D14C-4BB9-AF38-B9DC1F6784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77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6096-0D87-4377-A4B9-4741F0D89D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5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4F1CA-3847-49FE-AF4E-968A78CEB8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84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B1A1-2A43-4643-8E64-31BEC53B77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32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E2DF-7D3E-4798-86D9-2A259CE77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51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16E2-9C93-4FAD-9ECB-1C44CDD2D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88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75B-89A9-495F-B84F-961EFB27C6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29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DC9-6D55-4A1E-BB81-3E4030C719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6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EB10-002E-42F3-A560-7C16DBC7E3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10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9090-1228-41C3-9FF9-17B6A140E8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29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E66A-17F4-4B62-BB64-B0CE47B66E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C97-EB29-4E65-89D7-4B5DDD2A1B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05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2519-41BF-46C8-99BE-1BF08993CE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3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D8192-8DC5-4099-B3AB-E4EDA2F5AB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64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563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29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78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422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0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26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0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48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6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84A0B-2BEB-4409-9BBE-77F7D15212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6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929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65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321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724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582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813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284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474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393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1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A1DD3-85D9-4BE9-801E-40B0F6CE04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33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469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4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573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314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14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86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66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65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102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8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CC035-5DCB-422D-8AE3-3FA900DFE3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150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555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6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48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78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03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515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80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981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275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4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FF66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78600"/>
            <a:ext cx="61912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82AA4-9AE5-4711-95F6-F8DF99E2582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9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FF66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78600"/>
            <a:ext cx="61912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82AA4-9AE5-4711-95F6-F8DF99E2582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3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FF66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78600"/>
            <a:ext cx="61912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82AA4-9AE5-4711-95F6-F8DF99E2582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8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FF66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78600"/>
            <a:ext cx="61912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33339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82AA4-9AE5-4711-95F6-F8DF99E2582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2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5CC26"/>
            </a:gs>
            <a:gs pos="0">
              <a:srgbClr val="A4E36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F588-D1DC-41FD-B0DF-EF00B21072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4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1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FE20-E1A2-488B-8169-23A09AADD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A057-F429-471C-93E0-D75D577F97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3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" Type="http://schemas.openxmlformats.org/officeDocument/2006/relationships/audio" Target="file:///C:\Documents%20and%20Settings\Admin\&#1056;&#1072;&#1073;&#1086;&#1095;&#1080;&#1081;%20&#1089;&#1090;&#1086;&#1083;\&#1064;&#1077;&#1083;&#1073;&#1086;&#1075;&#1072;&#1096;&#1077;&#1074;&#1072;\v_gostyah_u_skazki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18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i001.radikal.ru/0911/dc/2ca6735a8be7.gif" TargetMode="Externa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1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_gostyah_u_skaz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9640" y="2786058"/>
            <a:ext cx="49686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 пожаловать к героям сказок</a:t>
            </a:r>
          </a:p>
        </p:txBody>
      </p:sp>
    </p:spTree>
    <p:extLst>
      <p:ext uri="{BB962C8B-B14F-4D97-AF65-F5344CB8AC3E}">
        <p14:creationId xmlns:p14="http://schemas.microsoft.com/office/powerpoint/2010/main" val="11430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 0.024 0.037 0.049 0.055 0.059 C 0.082 0.075 0.108 0.081 0.113 0.073 C 0.117 0.065 0.099 0.045 0.072 0.029 C 0.054 0.019 0.021 0.012 -0.008 0.011 C -0.036 0.012 -0.07 0.019 -0.088 0.029 C -0.115 0.045 -0.133 0.065 -0.128 0.073 C -0.123 0.081 -0.097 0.075 -0.071 0.059 C -0.053 0.049 -0.03 0.024 -0.016 0 C -0.001 -0.025 0.009 -0.058 0.009 -0.079 C 0.009 -0.111 0.002 -0.136 -0.008 -0.136 C -0.017 -0.136 -0.025 -0.111 -0.025 -0.079 C -0.025 -0.058 -0.014 -0.025 0 0 Z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entr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картинки\Сказка\0_832ad_2a09d89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57752" y="1643050"/>
            <a:ext cx="2536929" cy="2933694"/>
          </a:xfrm>
          <a:prstGeom prst="rect">
            <a:avLst/>
          </a:prstGeom>
          <a:noFill/>
        </p:spPr>
      </p:pic>
      <p:pic>
        <p:nvPicPr>
          <p:cNvPr id="23" name="Picture 8" descr="samo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358346" y="1714488"/>
            <a:ext cx="2714644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Рисунок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57224" y="3071810"/>
            <a:ext cx="1252235" cy="1658963"/>
          </a:xfrm>
          <a:prstGeom prst="rect">
            <a:avLst/>
          </a:prstGeom>
          <a:noFill/>
        </p:spPr>
      </p:pic>
      <p:pic>
        <p:nvPicPr>
          <p:cNvPr id="27" name="Picture 17" descr="девчонк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286124"/>
            <a:ext cx="1000132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763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1 0.2296 C -0.29167 0.05018 -0.33525 -0.12925 -0.48212 -0.11676 C -0.62865 -0.10427 -1.02084 0.23469 -1.12865 0.3047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23410" y="1316433"/>
            <a:ext cx="6500858" cy="50006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prstClr val="white"/>
                </a:solidFill>
              </a:rPr>
              <a:t>Красная Шапочка понесла 32 пирожка бабушке. Навстречу ей шел голодный  волк. Жалко стало Красной Шапочке волка, она и дала ему восьмую часть пирожков.    Сколько пирожков съел волк?</a:t>
            </a:r>
            <a:endParaRPr lang="ru-RU" sz="3600" dirty="0">
              <a:solidFill>
                <a:prstClr val="white"/>
              </a:solidFill>
            </a:endParaRPr>
          </a:p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4" name="Содержимое 4" descr="0_832ad_2a09d894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22588" cy="2214554"/>
          </a:xfrm>
          <a:prstGeom prst="rect">
            <a:avLst/>
          </a:prstGeom>
        </p:spPr>
      </p:pic>
      <p:pic>
        <p:nvPicPr>
          <p:cNvPr id="5" name="Picture 7" descr="коще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8946"/>
              </a:clrFrom>
              <a:clrTo>
                <a:srgbClr val="FE894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8975" y="214290"/>
            <a:ext cx="21050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899490" y="1492770"/>
            <a:ext cx="6357982" cy="471488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prstClr val="white"/>
                </a:solidFill>
              </a:rPr>
              <a:t>Наловил дед 63 рыбы. По дороге нашел лису и бросил её на воз. А лисица  незаметно  выбросила с воза в семь раз меньше рыбок, чем те, что наловил дед и сама тихонько ушла. Сколько рыбы досталось хитрой лисе? </a:t>
            </a:r>
          </a:p>
          <a:p>
            <a:pPr algn="ctr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403560" y="2000240"/>
            <a:ext cx="6858048" cy="485776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prstClr val="white"/>
                </a:solidFill>
              </a:rPr>
              <a:t>Вылетает чудо-юдо 12-головое. Все 12 голов свистят, все 12 огнем-пламенем пышут… Размахнулся тут Иван своим острым мечом и срубил чуду-</a:t>
            </a:r>
            <a:r>
              <a:rPr lang="ru-RU" sz="2800" dirty="0" err="1">
                <a:solidFill>
                  <a:prstClr val="white"/>
                </a:solidFill>
              </a:rPr>
              <a:t>юду</a:t>
            </a:r>
            <a:r>
              <a:rPr lang="ru-RU" sz="2800" dirty="0">
                <a:solidFill>
                  <a:prstClr val="white"/>
                </a:solidFill>
              </a:rPr>
              <a:t>  четвёртую часть от всех  голов». Сколько голов слетело с плеч чуда - </a:t>
            </a:r>
            <a:r>
              <a:rPr lang="ru-RU" sz="2800" dirty="0" err="1">
                <a:solidFill>
                  <a:prstClr val="white"/>
                </a:solidFill>
              </a:rPr>
              <a:t>юды</a:t>
            </a:r>
            <a:r>
              <a:rPr lang="ru-RU" sz="2800" dirty="0">
                <a:solidFill>
                  <a:prstClr val="white"/>
                </a:solidFill>
              </a:rPr>
              <a:t>?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022588" y="2660556"/>
            <a:ext cx="7072362" cy="492919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prstClr val="white"/>
                </a:solidFill>
              </a:rPr>
              <a:t> Баба Яга пролетает 336 км за 4 часа. Кощей бессмертный 126 км за 3 часа. Во сколько скорость  Бабы Яги больше скорости Кощея?</a:t>
            </a:r>
          </a:p>
        </p:txBody>
      </p:sp>
    </p:spTree>
    <p:extLst>
      <p:ext uri="{BB962C8B-B14F-4D97-AF65-F5344CB8AC3E}">
        <p14:creationId xmlns:p14="http://schemas.microsoft.com/office/powerpoint/2010/main" val="22231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9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832ad_2a09d894_X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3155657" cy="3455163"/>
          </a:xfrm>
        </p:spPr>
      </p:pic>
      <p:pic>
        <p:nvPicPr>
          <p:cNvPr id="6" name="Picture 7" descr="коще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8946"/>
              </a:clrFrom>
              <a:clrTo>
                <a:srgbClr val="FE894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0"/>
            <a:ext cx="21050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зм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72065" y="2500306"/>
            <a:ext cx="4256563" cy="402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19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картинки\Сказка\0_832ad_2a09d89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07071" y="285728"/>
            <a:ext cx="2536929" cy="2933694"/>
          </a:xfrm>
          <a:prstGeom prst="rect">
            <a:avLst/>
          </a:prstGeom>
          <a:noFill/>
        </p:spPr>
      </p:pic>
      <p:pic>
        <p:nvPicPr>
          <p:cNvPr id="26" name="Picture 6" descr="Рисунок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596" y="1000108"/>
            <a:ext cx="1252235" cy="1658963"/>
          </a:xfrm>
          <a:prstGeom prst="rect">
            <a:avLst/>
          </a:prstGeom>
          <a:noFill/>
        </p:spPr>
      </p:pic>
      <p:pic>
        <p:nvPicPr>
          <p:cNvPr id="27" name="Picture 17" descr="девчон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71942"/>
            <a:ext cx="1238259" cy="1857388"/>
          </a:xfrm>
          <a:prstGeom prst="rect">
            <a:avLst/>
          </a:prstGeom>
          <a:noFill/>
        </p:spPr>
      </p:pic>
      <p:sp>
        <p:nvSpPr>
          <p:cNvPr id="28" name="Вертикальный свиток 27"/>
          <p:cNvSpPr/>
          <p:nvPr/>
        </p:nvSpPr>
        <p:spPr>
          <a:xfrm>
            <a:off x="1643042" y="357166"/>
            <a:ext cx="5500726" cy="650083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План</a:t>
            </a:r>
          </a:p>
          <a:p>
            <a:pPr algn="just"/>
            <a:r>
              <a:rPr lang="ru-RU" sz="3200" b="1" dirty="0">
                <a:solidFill>
                  <a:prstClr val="black"/>
                </a:solidFill>
              </a:rPr>
              <a:t>1. Прочитать задачу.</a:t>
            </a:r>
          </a:p>
          <a:p>
            <a:pPr algn="just"/>
            <a:r>
              <a:rPr lang="ru-RU" sz="3200" b="1" dirty="0">
                <a:solidFill>
                  <a:prstClr val="black"/>
                </a:solidFill>
              </a:rPr>
              <a:t>2. Назвать числовые данные.</a:t>
            </a:r>
          </a:p>
          <a:p>
            <a:pPr algn="just"/>
            <a:r>
              <a:rPr lang="ru-RU" sz="3200" b="1" dirty="0">
                <a:solidFill>
                  <a:prstClr val="black"/>
                </a:solidFill>
              </a:rPr>
              <a:t>3.  Назвать вопрос.</a:t>
            </a:r>
          </a:p>
          <a:p>
            <a:pPr algn="just"/>
            <a:r>
              <a:rPr lang="ru-RU" sz="3200" b="1" dirty="0">
                <a:solidFill>
                  <a:prstClr val="black"/>
                </a:solidFill>
              </a:rPr>
              <a:t>4. Наметить сколько и какие действия.</a:t>
            </a:r>
          </a:p>
          <a:p>
            <a:pPr algn="just"/>
            <a:r>
              <a:rPr lang="ru-RU" sz="3200" b="1" dirty="0">
                <a:solidFill>
                  <a:prstClr val="black"/>
                </a:solidFill>
              </a:rPr>
              <a:t>5. Записать решение.</a:t>
            </a:r>
          </a:p>
          <a:p>
            <a:pPr algn="just"/>
            <a:r>
              <a:rPr lang="ru-RU" sz="3200" b="1" dirty="0">
                <a:solidFill>
                  <a:prstClr val="black"/>
                </a:solidFill>
              </a:rPr>
              <a:t>6. Записать ответ.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2536017" y="1805626"/>
            <a:ext cx="3714776" cy="3786214"/>
          </a:xfrm>
          <a:prstGeom prst="wedgeEllipseCallout">
            <a:avLst>
              <a:gd name="adj1" fmla="val 84309"/>
              <a:gd name="adj2" fmla="val -5642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white"/>
                </a:solidFill>
              </a:rPr>
              <a:t>Как это у вас всё получается?</a:t>
            </a:r>
          </a:p>
        </p:txBody>
      </p:sp>
    </p:spTree>
    <p:extLst>
      <p:ext uri="{BB962C8B-B14F-4D97-AF65-F5344CB8AC3E}">
        <p14:creationId xmlns:p14="http://schemas.microsoft.com/office/powerpoint/2010/main" val="1732486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dirty="0"/>
            </a:b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Математику уже затем учить надо, что она ум в порядок приводит</a:t>
            </a:r>
            <a:r>
              <a:rPr lang="ru-RU" sz="36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omonosov.name/lomonoso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348880"/>
            <a:ext cx="3388366" cy="393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571472" y="2857496"/>
            <a:ext cx="4786314" cy="2083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95250"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 Ломоносов, бог познанья!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Мы отдаём тебе признанья.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Ты наш учёный, наш поэт,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Наш первый университет.</a:t>
            </a:r>
          </a:p>
          <a:p>
            <a:pPr marL="274320" indent="-274320" algn="r"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r>
              <a:rPr lang="ru-RU" dirty="0">
                <a:solidFill>
                  <a:srgbClr val="7030A0"/>
                </a:solidFill>
              </a:rPr>
              <a:t>(</a:t>
            </a:r>
            <a:r>
              <a:rPr lang="ru-RU" dirty="0" err="1">
                <a:solidFill>
                  <a:srgbClr val="7030A0"/>
                </a:solidFill>
              </a:rPr>
              <a:t>Ю.Егурцова</a:t>
            </a:r>
            <a:r>
              <a:rPr lang="ru-RU" dirty="0">
                <a:solidFill>
                  <a:srgbClr val="7030A0"/>
                </a:solidFill>
              </a:rPr>
              <a:t>)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636"/>
            <a:ext cx="4857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CDDE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(19.11.1711 — 15.4.1765), </a:t>
            </a:r>
          </a:p>
          <a:p>
            <a:pPr algn="ctr"/>
            <a:r>
              <a:rPr lang="ru-RU" sz="2800" dirty="0">
                <a:solidFill>
                  <a:srgbClr val="CCDDEA">
                    <a:lumMod val="50000"/>
                  </a:srgbClr>
                </a:solidFill>
                <a:latin typeface="Constantia" pitchFamily="18" charset="0"/>
              </a:rPr>
              <a:t>ученый, поэт, просветитель</a:t>
            </a:r>
          </a:p>
        </p:txBody>
      </p:sp>
    </p:spTree>
    <p:extLst>
      <p:ext uri="{BB962C8B-B14F-4D97-AF65-F5344CB8AC3E}">
        <p14:creationId xmlns:p14="http://schemas.microsoft.com/office/powerpoint/2010/main" val="16298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2.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 какого возраста Ломоносов начал трудиться вместе с отцом?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66700">
              <a:buNone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Решите уравнения и найдите значение выражения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  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+ y : z – 28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00166" y="3000372"/>
          <a:ext cx="2500329" cy="56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901309" imgH="203112" progId="Equation.3">
                  <p:embed/>
                </p:oleObj>
              </mc:Choice>
              <mc:Fallback>
                <p:oleObj name="Формула" r:id="rId2" imgW="90130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3000372"/>
                        <a:ext cx="2500329" cy="563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428728" y="3714752"/>
          <a:ext cx="2784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990170" imgH="203112" progId="Equation.3">
                  <p:embed/>
                </p:oleObj>
              </mc:Choice>
              <mc:Fallback>
                <p:oleObj name="Формула" r:id="rId4" imgW="99017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714752"/>
                        <a:ext cx="27844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428728" y="4429132"/>
          <a:ext cx="27495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977476" imgH="203112" progId="Equation.3">
                  <p:embed/>
                </p:oleObj>
              </mc:Choice>
              <mc:Fallback>
                <p:oleObj name="Формула" r:id="rId6" imgW="97747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4429132"/>
                        <a:ext cx="27495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Лента лицом вверх 6"/>
          <p:cNvSpPr/>
          <p:nvPr/>
        </p:nvSpPr>
        <p:spPr>
          <a:xfrm>
            <a:off x="5500694" y="3071810"/>
            <a:ext cx="2500330" cy="500066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z = 25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5429256" y="3786190"/>
            <a:ext cx="2500330" cy="500066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x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= 35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Лента лицом вверх 8"/>
          <p:cNvSpPr/>
          <p:nvPr/>
        </p:nvSpPr>
        <p:spPr>
          <a:xfrm>
            <a:off x="5500694" y="4500570"/>
            <a:ext cx="2500330" cy="500066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y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= 75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714348" y="5143512"/>
            <a:ext cx="4643470" cy="500066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contrasting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35+75:25-28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4929190" y="5286388"/>
            <a:ext cx="3429024" cy="785818"/>
          </a:xfrm>
          <a:prstGeom prst="ribbon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CDDE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 </a:t>
            </a:r>
            <a:r>
              <a:rPr lang="en-US" sz="2800" b="1" dirty="0">
                <a:solidFill>
                  <a:srgbClr val="CCDDE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10 </a:t>
            </a:r>
            <a:r>
              <a:rPr lang="ru-RU" sz="2800" b="1" dirty="0">
                <a:solidFill>
                  <a:srgbClr val="CCDDE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34208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577451">
            <a:off x="2556609" y="2520321"/>
            <a:ext cx="3597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урок!</a:t>
            </a:r>
          </a:p>
        </p:txBody>
      </p:sp>
    </p:spTree>
    <p:extLst>
      <p:ext uri="{BB962C8B-B14F-4D97-AF65-F5344CB8AC3E}">
        <p14:creationId xmlns:p14="http://schemas.microsoft.com/office/powerpoint/2010/main" val="557495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1071546"/>
            <a:ext cx="6657964" cy="521497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Я молодец!</a:t>
            </a:r>
            <a:br>
              <a:rPr lang="ru-RU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br>
              <a:rPr lang="ru-RU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Я старался, но не всегда получалось!</a:t>
            </a:r>
            <a:br>
              <a:rPr lang="ru-RU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br>
              <a:rPr lang="ru-RU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Мне нужна помощь!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500042"/>
            <a:ext cx="1808067" cy="136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1600201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85776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9878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Домашнее задание: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028535" y="1988800"/>
            <a:ext cx="5076825" cy="4338638"/>
            <a:chOff x="2336" y="890"/>
            <a:chExt cx="3198" cy="2733"/>
          </a:xfrm>
        </p:grpSpPr>
        <p:pic>
          <p:nvPicPr>
            <p:cNvPr id="5" name="Picture 15" descr="Картинка 171 из 663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890"/>
              <a:ext cx="3198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3312"/>
              <a:ext cx="165" cy="31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650" y="1340710"/>
            <a:ext cx="7886700" cy="5400749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  <a:tabLst>
                <a:tab pos="24257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повторить п.12, выучить свойства деления,  решить задания №№516,524а,б,в по новым уч.</a:t>
            </a:r>
            <a:endParaRPr lang="ru-RU" sz="2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5755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910" y="2357430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ln w="18000">
                  <a:solidFill>
                    <a:srgbClr val="005BD3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8800" dirty="0">
              <a:ln w="18000">
                <a:solidFill>
                  <a:srgbClr val="005BD3">
                    <a:lumMod val="20000"/>
                    <a:lumOff val="80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</a:endParaRPr>
          </a:p>
          <a:p>
            <a:pPr algn="ctr"/>
            <a:endParaRPr lang="ru-RU" sz="9600" b="1" dirty="0">
              <a:ln w="18000">
                <a:solidFill>
                  <a:srgbClr val="005BD3">
                    <a:lumMod val="20000"/>
                    <a:lumOff val="8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  Незнайке </a:t>
            </a:r>
            <a:b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задания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779"/>
            <a:ext cx="4499990" cy="469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47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C:\Documents and Settings\Admin\Рабочий стол\Даня\Безимени-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3160" y="2317274"/>
            <a:ext cx="429768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00" y="2348850"/>
            <a:ext cx="429768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55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94898"/>
            <a:ext cx="9144000" cy="7381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491" y="398829"/>
            <a:ext cx="519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Коробки с подарками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419679" y="5915273"/>
            <a:ext cx="451003" cy="365125"/>
          </a:xfrm>
        </p:spPr>
        <p:txBody>
          <a:bodyPr/>
          <a:lstStyle/>
          <a:p>
            <a:fld id="{BF764BC7-99AB-470B-8C79-5FA282156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5" y="398829"/>
            <a:ext cx="3705239" cy="3705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6" y="3443054"/>
            <a:ext cx="2575725" cy="2575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77" y="4104068"/>
            <a:ext cx="2703632" cy="2703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99" y="1136959"/>
            <a:ext cx="2549879" cy="25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2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d36efffaa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276600" y="0"/>
            <a:ext cx="5616575" cy="1655763"/>
          </a:xfrm>
          <a:prstGeom prst="cloudCallout">
            <a:avLst>
              <a:gd name="adj1" fmla="val -73514"/>
              <a:gd name="adj2" fmla="val 47218"/>
            </a:avLst>
          </a:prstGeom>
          <a:solidFill>
            <a:srgbClr val="FDDBE6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Georgia" pitchFamily="18" charset="0"/>
              </a:rPr>
              <a:t>Среди  данных  чисел  укажите  четырехзначные: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50825" y="4005263"/>
            <a:ext cx="2374900" cy="1274762"/>
          </a:xfrm>
          <a:prstGeom prst="irregularSeal1">
            <a:avLst/>
          </a:prstGeom>
          <a:solidFill>
            <a:srgbClr val="FFCC99"/>
          </a:solidFill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CC0000"/>
                </a:solidFill>
                <a:latin typeface="Times New Roman" pitchFamily="18" charset="0"/>
              </a:rPr>
              <a:t>444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411413" y="1773238"/>
            <a:ext cx="2374900" cy="1274762"/>
          </a:xfrm>
          <a:prstGeom prst="irregularSeal1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8000"/>
                </a:solidFill>
                <a:latin typeface="Times New Roman" pitchFamily="18" charset="0"/>
              </a:rPr>
              <a:t>104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843213" y="3429000"/>
            <a:ext cx="2374900" cy="1274763"/>
          </a:xfrm>
          <a:prstGeom prst="irregularSeal1">
            <a:avLst/>
          </a:prstGeom>
          <a:solidFill>
            <a:srgbClr val="00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333399"/>
                </a:solidFill>
                <a:latin typeface="Times New Roman" pitchFamily="18" charset="0"/>
              </a:rPr>
              <a:t>5 928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1547813" y="5300663"/>
            <a:ext cx="2374900" cy="1274762"/>
          </a:xfrm>
          <a:prstGeom prst="irregularSeal1">
            <a:avLst/>
          </a:prstGeom>
          <a:solidFill>
            <a:srgbClr val="FDDBE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CC0000"/>
                </a:solidFill>
                <a:latin typeface="Times New Roman" pitchFamily="18" charset="0"/>
              </a:rPr>
              <a:t>2 247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4140200" y="4724400"/>
            <a:ext cx="2374900" cy="1274763"/>
          </a:xfrm>
          <a:prstGeom prst="irregularSeal1">
            <a:avLst/>
          </a:prstGeom>
          <a:solidFill>
            <a:srgbClr val="CCCCFF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72 333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6769100" y="1268413"/>
            <a:ext cx="2374900" cy="1274762"/>
          </a:xfrm>
          <a:prstGeom prst="irregularSeal1">
            <a:avLst/>
          </a:prstGeom>
          <a:solidFill>
            <a:srgbClr val="FFCC99"/>
          </a:solidFill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CC0000"/>
                </a:solidFill>
                <a:latin typeface="Times New Roman" pitchFamily="18" charset="0"/>
              </a:rPr>
              <a:t>77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4859338" y="2205038"/>
            <a:ext cx="2374900" cy="1274762"/>
          </a:xfrm>
          <a:prstGeom prst="irregularSeal1">
            <a:avLst/>
          </a:prstGeom>
          <a:solidFill>
            <a:srgbClr val="FFFFFF"/>
          </a:solidFill>
          <a:ln w="2540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pic>
        <p:nvPicPr>
          <p:cNvPr id="10254" name="Picture 14" descr="Рисунок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997200"/>
            <a:ext cx="231775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2639 C 0.01128 0.00486 0.05121 -0.01597 0.0651 -0.01597 C 0.1533 -0.01597 0.24409 0.3162 0.24409 0.64861 C 0.24409 0.48102 0.28958 0.3162 0.33246 0.3162 C 0.37795 0.3162 0.42083 0.48356 0.42083 0.64861 C 0.42083 0.56597 0.44357 0.48102 0.46614 0.48102 C 0.48889 0.48102 0.51163 0.56366 0.51163 0.64861 C 0.51163 0.60602 0.52291 0.56597 0.53437 0.56597 C 0.54566 0.56597 0.55694 0.60856 0.55694 0.64861 C 0.55694 0.62685 0.56284 0.60602 0.5684 0.60602 C 0.57135 0.60602 0.57968 0.62755 0.57968 0.64861 C 0.57968 0.63796 0.58264 0.62685 0.58559 0.62685 C 0.58559 0.6294 0.59149 0.6375 0.59149 0.64861 C 0.59149 0.64305 0.59149 0.63796 0.59444 0.63796 C 0.59444 0.64051 0.59739 0.64352 0.59739 0.64861 C 0.59739 0.64606 0.59739 0.64305 0.59739 0.64051 C 0.60034 0.64051 0.60034 0.64305 0.60034 0.64606 C 0.6033 0.64606 0.6033 0.64352 0.6033 0.64051 C 0.60642 0.64051 0.60642 0.64305 0.60642 0.64606 " pathEditMode="relative" rAng="0" ptsTypes="fffffffffffffffffff">
                                      <p:cBhvr>
                                        <p:cTn id="4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898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0.00573 -0.0169 0.02604 -0.03334 0.03299 -0.03334 C 0.07778 -0.03334 0.12396 0.228 0.12396 0.48958 C 0.12396 0.35787 0.14688 0.228 0.16875 0.228 C 0.19184 0.228 0.21354 0.35972 0.21354 0.48958 C 0.21354 0.42453 0.225 0.35787 0.23663 0.35787 C 0.24809 0.35787 0.25972 0.42268 0.25972 0.48958 C 0.25972 0.45601 0.26545 0.42453 0.27118 0.42453 C 0.27691 0.42453 0.28264 0.4581 0.28264 0.48958 C 0.28264 0.47245 0.28577 0.45601 0.28837 0.45601 C 0.28993 0.45601 0.29427 0.47291 0.29427 0.48958 C 0.29427 0.48125 0.29566 0.47245 0.29722 0.47245 C 0.29722 0.47453 0.30018 0.48078 0.30018 0.48958 C 0.30018 0.48518 0.30018 0.48125 0.30174 0.48125 C 0.30174 0.4831 0.3033 0.48564 0.3033 0.48958 C 0.3033 0.4875 0.3033 0.48518 0.3033 0.4831 C 0.30469 0.4831 0.30469 0.48518 0.30469 0.4875 C 0.30625 0.4875 0.30625 0.48564 0.30625 0.4831 C 0.30781 0.4831 0.30781 0.48518 0.30781 0.4875 " pathEditMode="relative" rAng="0" ptsTypes="fffffffffffffffffff">
                                      <p:cBhvr>
                                        <p:cTn id="42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2280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72446E-6 C 0.0151 -0.01341 0.06857 -0.02612 0.08715 -0.02612 C 0.20538 -0.02612 0.32691 0.17915 0.32691 0.38465 C 0.32691 0.28086 0.38767 0.17915 0.44514 0.17915 C 0.5059 0.17915 0.56337 0.28271 0.56337 0.38465 C 0.56337 0.33357 0.59375 0.28086 0.62413 0.28086 C 0.65451 0.28086 0.68489 0.33172 0.68489 0.38465 C 0.68489 0.3583 0.70017 0.33357 0.71528 0.33357 C 0.73055 0.33357 0.74566 0.35992 0.74566 0.38465 C 0.74566 0.37125 0.75364 0.3583 0.76094 0.3583 C 0.76476 0.3583 0.77604 0.37171 0.77604 0.38465 C 0.77604 0.37818 0.78003 0.37125 0.78403 0.37125 C 0.78403 0.37286 0.79184 0.37772 0.79184 0.38465 C 0.79184 0.38119 0.79184 0.37818 0.79583 0.37818 C 0.79583 0.37957 0.79982 0.38142 0.79982 0.38465 C 0.79982 0.38303 0.79982 0.38119 0.79982 0.37957 C 0.80382 0.37957 0.80382 0.38119 0.80382 0.38303 C 0.80781 0.38303 0.80781 0.38142 0.80781 0.37957 C 0.8118 0.37957 0.8118 0.38119 0.8118 0.38303 " pathEditMode="relative" rAng="0" ptsTypes="fffffffffffffffffff">
                                      <p:cBhvr>
                                        <p:cTn id="44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1791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4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2427 C -0.00712 -0.03236 -0.02118 -0.04022 -0.02604 -0.04022 C -0.05712 -0.04022 -0.08906 0.08484 -0.08906 0.2099 C -0.08906 0.14679 -0.10503 0.08484 -0.12014 0.08484 C -0.13611 0.08484 -0.15121 0.14795 -0.15121 0.2099 C -0.15121 0.17892 -0.1592 0.14679 -0.16719 0.14679 C -0.17517 0.14679 -0.18316 0.17777 -0.18316 0.2099 C -0.18316 0.19395 -0.18715 0.17892 -0.19114 0.17892 C -0.19514 0.17892 -0.19913 0.19487 -0.19913 0.2099 C -0.19913 0.20181 -0.20121 0.19395 -0.20312 0.19395 C -0.20417 0.19395 -0.20712 0.20204 -0.20712 0.2099 C -0.20712 0.20597 -0.20816 0.20181 -0.2092 0.20181 C -0.2092 0.20088 -0.21128 0.20574 -0.21128 0.2099 C -0.21128 0.20782 -0.21128 0.20597 -0.21232 0.20597 C -0.21232 0.20689 -0.21337 0.20805 -0.21337 0.2099 C -0.21337 0.20897 -0.21337 0.20782 -0.21337 0.20689 C -0.21441 0.20689 -0.21441 0.20782 -0.21441 0.20897 C -0.21545 0.20897 -0.21545 0.20805 -0.21545 0.20689 C -0.21649 0.20689 -0.21649 0.20782 -0.21649 0.20897 " pathEditMode="relative" rAng="0" ptsTypes="fffffffffffffffffff">
                                      <p:cBhvr>
                                        <p:cTn id="4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091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animBg="1"/>
      <p:bldP spid="10247" grpId="1" animBg="1"/>
      <p:bldP spid="10247" grpId="2" animBg="1"/>
      <p:bldP spid="10248" grpId="0" animBg="1"/>
      <p:bldP spid="10248" grpId="1" animBg="1"/>
      <p:bldP spid="10248" grpId="2" animBg="1"/>
      <p:bldP spid="10249" grpId="0" animBg="1"/>
      <p:bldP spid="10249" grpId="1" animBg="1"/>
      <p:bldP spid="10250" grpId="0" animBg="1"/>
      <p:bldP spid="10250" grpId="1" animBg="1"/>
      <p:bldP spid="10251" grpId="0" animBg="1"/>
      <p:bldP spid="10251" grpId="1" animBg="1"/>
      <p:bldP spid="10251" grpId="2" animBg="1"/>
      <p:bldP spid="10252" grpId="0" animBg="1"/>
      <p:bldP spid="10252" grpId="1" animBg="1"/>
      <p:bldP spid="10252" grpId="2" animBg="1"/>
      <p:bldP spid="10253" grpId="0" animBg="1"/>
      <p:bldP spid="10253" grpId="1" animBg="1"/>
      <p:bldP spid="1025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203575" y="260350"/>
            <a:ext cx="5543550" cy="1223963"/>
          </a:xfrm>
          <a:prstGeom prst="cloudCallout">
            <a:avLst>
              <a:gd name="adj1" fmla="val -72509"/>
              <a:gd name="adj2" fmla="val 60245"/>
            </a:avLst>
          </a:prstGeom>
          <a:solidFill>
            <a:srgbClr val="FDDBE6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Georgia" pitchFamily="18" charset="0"/>
              </a:rPr>
              <a:t>Заполни  схему: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23850" y="4797425"/>
            <a:ext cx="1152525" cy="576263"/>
          </a:xfrm>
          <a:prstGeom prst="rect">
            <a:avLst/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8000"/>
                </a:solidFill>
                <a:latin typeface="Times New Roman" pitchFamily="18" charset="0"/>
              </a:rPr>
              <a:t>81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24075" y="3860800"/>
            <a:ext cx="1152525" cy="576263"/>
          </a:xfrm>
          <a:prstGeom prst="rect">
            <a:avLst/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771775" y="2205038"/>
            <a:ext cx="1152525" cy="576262"/>
          </a:xfrm>
          <a:prstGeom prst="rect">
            <a:avLst/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32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364163" y="3860800"/>
            <a:ext cx="1152525" cy="576263"/>
          </a:xfrm>
          <a:prstGeom prst="rect">
            <a:avLst/>
          </a:prstGeom>
          <a:solidFill>
            <a:srgbClr val="FDDBE6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CC0000"/>
                </a:solidFill>
                <a:latin typeface="Times New Roman" pitchFamily="18" charset="0"/>
              </a:rPr>
              <a:t>50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859338" y="2205038"/>
            <a:ext cx="1152525" cy="576262"/>
          </a:xfrm>
          <a:prstGeom prst="rect">
            <a:avLst/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160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948488" y="2205038"/>
            <a:ext cx="1152525" cy="576262"/>
          </a:xfrm>
          <a:prstGeom prst="rect">
            <a:avLst/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16</a:t>
            </a:r>
          </a:p>
        </p:txBody>
      </p:sp>
      <p:pic>
        <p:nvPicPr>
          <p:cNvPr id="6158" name="Picture 14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997200"/>
            <a:ext cx="231775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AutoShape 16"/>
          <p:cNvSpPr>
            <a:spLocks noChangeArrowheads="1"/>
          </p:cNvSpPr>
          <p:nvPr/>
        </p:nvSpPr>
        <p:spPr bwMode="auto">
          <a:xfrm rot="-2025045">
            <a:off x="1476375" y="4724400"/>
            <a:ext cx="1223963" cy="288925"/>
          </a:xfrm>
          <a:prstGeom prst="notchedRightArrow">
            <a:avLst>
              <a:gd name="adj1" fmla="val 50000"/>
              <a:gd name="adj2" fmla="val 105907"/>
            </a:avLst>
          </a:prstGeom>
          <a:solidFill>
            <a:srgbClr val="3399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908175" y="4797425"/>
            <a:ext cx="67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: 9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 rot="-4019091">
            <a:off x="2016919" y="3175794"/>
            <a:ext cx="1223963" cy="288925"/>
          </a:xfrm>
          <a:prstGeom prst="notchedRightArrow">
            <a:avLst>
              <a:gd name="adj1" fmla="val 50000"/>
              <a:gd name="adj2" fmla="val 105907"/>
            </a:avLst>
          </a:prstGeom>
          <a:solidFill>
            <a:srgbClr val="3399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700338" y="3068638"/>
            <a:ext cx="101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+ 23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3708400" y="2349500"/>
            <a:ext cx="1223963" cy="288925"/>
          </a:xfrm>
          <a:prstGeom prst="notchedRightArrow">
            <a:avLst>
              <a:gd name="adj1" fmla="val 50000"/>
              <a:gd name="adj2" fmla="val 105907"/>
            </a:avLst>
          </a:prstGeom>
          <a:solidFill>
            <a:srgbClr val="3399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924300" y="1844675"/>
            <a:ext cx="5790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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5867400" y="2349500"/>
            <a:ext cx="1223963" cy="288925"/>
          </a:xfrm>
          <a:prstGeom prst="notchedRightArrow">
            <a:avLst>
              <a:gd name="adj1" fmla="val 50000"/>
              <a:gd name="adj2" fmla="val 105907"/>
            </a:avLst>
          </a:prstGeom>
          <a:solidFill>
            <a:srgbClr val="3399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084888" y="1773238"/>
            <a:ext cx="90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: 10</a:t>
            </a:r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 rot="7948485">
            <a:off x="6336506" y="3175794"/>
            <a:ext cx="1223963" cy="288925"/>
          </a:xfrm>
          <a:prstGeom prst="notchedRightArrow">
            <a:avLst>
              <a:gd name="adj1" fmla="val 50000"/>
              <a:gd name="adj2" fmla="val 105907"/>
            </a:avLst>
          </a:prstGeom>
          <a:solidFill>
            <a:srgbClr val="339966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795963" y="2852738"/>
            <a:ext cx="101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+ 34</a:t>
            </a:r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7740650" y="0"/>
            <a:ext cx="1403350" cy="119697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6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ru-RU" altLang="ru-RU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60" grpId="0" animBg="1"/>
      <p:bldP spid="6161" grpId="0"/>
      <p:bldP spid="6162" grpId="0" animBg="1"/>
      <p:bldP spid="6163" grpId="0"/>
      <p:bldP spid="6164" grpId="0" animBg="1"/>
      <p:bldP spid="6165" grpId="0"/>
      <p:bldP spid="6166" grpId="0" animBg="1"/>
      <p:bldP spid="6167" grpId="0"/>
      <p:bldP spid="6168" grpId="0" animBg="1"/>
      <p:bldP spid="6169" grpId="0"/>
      <p:bldP spid="6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203575" y="260350"/>
            <a:ext cx="5543550" cy="1223963"/>
          </a:xfrm>
          <a:prstGeom prst="cloudCallout">
            <a:avLst>
              <a:gd name="adj1" fmla="val -72509"/>
              <a:gd name="adj2" fmla="val 60245"/>
            </a:avLst>
          </a:prstGeom>
          <a:solidFill>
            <a:srgbClr val="FDDBE6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Georgia" pitchFamily="18" charset="0"/>
              </a:rPr>
              <a:t>Заполни  схему: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7740650" y="0"/>
            <a:ext cx="1403350" cy="119697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600" dirty="0">
                <a:solidFill>
                  <a:srgbClr val="000000"/>
                </a:solidFill>
                <a:latin typeface="Times New Roman" pitchFamily="18" charset="0"/>
              </a:rPr>
              <a:t>II</a:t>
            </a:r>
            <a:endParaRPr lang="ru-RU" altLang="ru-RU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9750" y="5229225"/>
            <a:ext cx="1008063" cy="1008063"/>
          </a:xfrm>
          <a:prstGeom prst="rect">
            <a:avLst/>
          </a:prstGeom>
          <a:solidFill>
            <a:srgbClr val="CC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600" b="1" dirty="0">
                <a:solidFill>
                  <a:srgbClr val="333399"/>
                </a:solidFill>
                <a:latin typeface="Times New Roman" pitchFamily="18" charset="0"/>
              </a:rPr>
              <a:t>80</a:t>
            </a:r>
            <a:endParaRPr lang="ru-RU" altLang="ru-RU" sz="36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627313" y="4508500"/>
            <a:ext cx="1079500" cy="1079500"/>
          </a:xfrm>
          <a:prstGeom prst="ellipse">
            <a:avLst/>
          </a:prstGeom>
          <a:solidFill>
            <a:srgbClr val="CCFFFF"/>
          </a:solidFill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ru-RU" altLang="ru-RU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2051050" y="2205038"/>
            <a:ext cx="1079500" cy="1079500"/>
          </a:xfrm>
          <a:prstGeom prst="ellipse">
            <a:avLst/>
          </a:prstGeom>
          <a:solidFill>
            <a:srgbClr val="CCFFFF"/>
          </a:solidFill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110</a:t>
            </a:r>
            <a:endParaRPr lang="ru-RU" altLang="ru-RU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4140200" y="2852738"/>
            <a:ext cx="1079500" cy="1079500"/>
          </a:xfrm>
          <a:prstGeom prst="ellipse">
            <a:avLst/>
          </a:prstGeom>
          <a:solidFill>
            <a:srgbClr val="CCFFFF"/>
          </a:solidFill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443663" y="1989138"/>
            <a:ext cx="1079500" cy="1079500"/>
          </a:xfrm>
          <a:prstGeom prst="ellipse">
            <a:avLst/>
          </a:prstGeom>
          <a:solidFill>
            <a:srgbClr val="CCFFFF"/>
          </a:solidFill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508625" y="4149725"/>
            <a:ext cx="1081088" cy="1081088"/>
          </a:xfrm>
          <a:prstGeom prst="rect">
            <a:avLst/>
          </a:prstGeom>
          <a:solidFill>
            <a:srgbClr val="FDDBE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CC0000"/>
                </a:solidFill>
                <a:latin typeface="Times New Roman" pitchFamily="18" charset="0"/>
              </a:rPr>
              <a:t>56</a:t>
            </a:r>
          </a:p>
        </p:txBody>
      </p:sp>
      <p:pic>
        <p:nvPicPr>
          <p:cNvPr id="7181" name="Picture 13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997200"/>
            <a:ext cx="231775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AutoShape 14"/>
          <p:cNvSpPr>
            <a:spLocks noChangeArrowheads="1"/>
          </p:cNvSpPr>
          <p:nvPr/>
        </p:nvSpPr>
        <p:spPr bwMode="auto">
          <a:xfrm rot="18134865">
            <a:off x="351632" y="4075906"/>
            <a:ext cx="2374900" cy="287337"/>
          </a:xfrm>
          <a:prstGeom prst="notchedRightArrow">
            <a:avLst>
              <a:gd name="adj1" fmla="val 50000"/>
              <a:gd name="adj2" fmla="val 206630"/>
            </a:avLst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11188" y="3644900"/>
            <a:ext cx="101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</a:rPr>
              <a:t>+ 30</a:t>
            </a:r>
            <a:endParaRPr lang="ru-RU" altLang="ru-RU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 rot="4819281">
            <a:off x="2297907" y="3686969"/>
            <a:ext cx="1366837" cy="276225"/>
          </a:xfrm>
          <a:prstGeom prst="notchedRightArrow">
            <a:avLst>
              <a:gd name="adj1" fmla="val 50000"/>
              <a:gd name="adj2" fmla="val 123707"/>
            </a:avLst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339975" y="3573463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:2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 rot="18134865">
            <a:off x="3060700" y="3860800"/>
            <a:ext cx="1582738" cy="287338"/>
          </a:xfrm>
          <a:prstGeom prst="notchedRightArrow">
            <a:avLst>
              <a:gd name="adj1" fmla="val 50000"/>
              <a:gd name="adj2" fmla="val 137707"/>
            </a:avLst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708400" y="4005263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-15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 rot="-1192635">
            <a:off x="5005388" y="2719388"/>
            <a:ext cx="1655762" cy="287337"/>
          </a:xfrm>
          <a:prstGeom prst="notchedRightArrow">
            <a:avLst>
              <a:gd name="adj1" fmla="val 50000"/>
              <a:gd name="adj2" fmla="val 144061"/>
            </a:avLst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364163" y="2276475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:5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 rot="6702923">
            <a:off x="5898357" y="3469481"/>
            <a:ext cx="1366838" cy="276225"/>
          </a:xfrm>
          <a:prstGeom prst="notchedRightArrow">
            <a:avLst>
              <a:gd name="adj1" fmla="val 50000"/>
              <a:gd name="adj2" fmla="val 123707"/>
            </a:avLst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659563" y="3213100"/>
            <a:ext cx="5100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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436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2" grpId="0" animBg="1"/>
      <p:bldP spid="7183" grpId="0"/>
      <p:bldP spid="7184" grpId="0" animBg="1"/>
      <p:bldP spid="7185" grpId="0"/>
      <p:bldP spid="7186" grpId="0" animBg="1"/>
      <p:bldP spid="7187" grpId="0"/>
      <p:bldP spid="7188" grpId="0" animBg="1"/>
      <p:bldP spid="7189" grpId="0"/>
      <p:bldP spid="7190" grpId="0" animBg="1"/>
      <p:bldP spid="7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708400" y="0"/>
            <a:ext cx="5435600" cy="1700213"/>
          </a:xfrm>
          <a:prstGeom prst="cloudCallout">
            <a:avLst>
              <a:gd name="adj1" fmla="val -82097"/>
              <a:gd name="adj2" fmla="val 44773"/>
            </a:avLst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Georgia" pitchFamily="18" charset="0"/>
              </a:rPr>
              <a:t>Укажите числа, расположенные в порядке убывания: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9750" y="3644900"/>
            <a:ext cx="5113338" cy="574675"/>
          </a:xfrm>
          <a:prstGeom prst="rect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155;  99;  74;  50;  33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39750" y="4508500"/>
            <a:ext cx="5113338" cy="574675"/>
          </a:xfrm>
          <a:prstGeom prst="rect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15;  28;  61;  88;  129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39750" y="5373688"/>
            <a:ext cx="5113338" cy="574675"/>
          </a:xfrm>
          <a:prstGeom prst="rect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</a:rPr>
              <a:t>297;  102;  5;  75;  20</a:t>
            </a:r>
          </a:p>
        </p:txBody>
      </p:sp>
      <p:pic>
        <p:nvPicPr>
          <p:cNvPr id="9225" name="Picture 9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997200"/>
            <a:ext cx="231775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4859338" y="2781300"/>
            <a:ext cx="2736850" cy="792163"/>
          </a:xfrm>
          <a:prstGeom prst="wedgeRoundRectCallout">
            <a:avLst>
              <a:gd name="adj1" fmla="val 60847"/>
              <a:gd name="adj2" fmla="val 114528"/>
              <a:gd name="adj3" fmla="val 16667"/>
            </a:avLst>
          </a:prstGeom>
          <a:solidFill>
            <a:srgbClr val="FDDBE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>
                <a:solidFill>
                  <a:srgbClr val="CC0000"/>
                </a:solidFill>
                <a:latin typeface="Times New Roman" pitchFamily="18" charset="0"/>
              </a:rPr>
              <a:t>Не  верно!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787900" y="2708275"/>
            <a:ext cx="2736850" cy="792163"/>
          </a:xfrm>
          <a:prstGeom prst="wedgeRoundRectCallout">
            <a:avLst>
              <a:gd name="adj1" fmla="val 67458"/>
              <a:gd name="adj2" fmla="val 118134"/>
              <a:gd name="adj3" fmla="val 16667"/>
            </a:avLst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>
                <a:solidFill>
                  <a:srgbClr val="008000"/>
                </a:solidFill>
                <a:latin typeface="Times New Roman" pitchFamily="18" charset="0"/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80256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416 C -0.00434 -0.00601 -0.0191 -0.01596 -0.02413 -0.01596 C -0.05694 -0.01596 -0.09045 0.14219 -0.09045 0.30034 C -0.09045 0.22058 -0.10729 0.14196 -0.12326 0.14196 C -0.13993 0.14196 -0.1559 0.2215 -0.1559 0.30034 C -0.1559 0.26104 -0.16423 0.22058 -0.17274 0.22058 C -0.18107 0.22058 -0.18958 0.25988 -0.18958 0.30034 C -0.18958 0.28 -0.19375 0.26104 -0.19791 0.26104 C -0.20208 0.26104 -0.20625 0.28115 -0.20625 0.30034 C -0.20625 0.28994 -0.20851 0.28 -0.21041 0.28 C -0.21163 0.28 -0.21476 0.29017 -0.21476 0.30034 C -0.21476 0.29526 -0.2158 0.28994 -0.21684 0.28994 C -0.21684 0.28878 -0.2191 0.29503 -0.2191 0.30034 C -0.2191 0.29757 -0.2191 0.29526 -0.22014 0.29526 C -0.22014 0.29641 -0.22135 0.2978 -0.22135 0.30034 C -0.22135 0.29896 -0.22135 0.29757 -0.22135 0.29641 C -0.22239 0.29641 -0.22239 0.29757 -0.22239 0.29896 C -0.22344 0.29896 -0.22344 0.2978 -0.22344 0.29641 C -0.22448 0.29641 -0.22448 0.29757 -0.22448 0.29896 " pathEditMode="relative" rAng="0" ptsTypes="fffffffffffffffffff">
                                      <p:cBhvr>
                                        <p:cTn id="2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380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2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3" grpId="1" animBg="1"/>
      <p:bldP spid="9223" grpId="2" animBg="1"/>
      <p:bldP spid="9224" grpId="0" animBg="1"/>
      <p:bldP spid="9224" grpId="1" animBg="1"/>
      <p:bldP spid="9224" grpId="2" animBg="1"/>
      <p:bldP spid="9226" grpId="0" animBg="1"/>
      <p:bldP spid="9226" grpId="1" animBg="1"/>
      <p:bldP spid="9226" grpId="2" animBg="1"/>
      <p:bldP spid="9226" grpId="3" animBg="1"/>
      <p:bldP spid="92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картинки\Сказка\0_832ad_2a09d89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00364" y="1214422"/>
            <a:ext cx="3286148" cy="3800088"/>
          </a:xfrm>
          <a:prstGeom prst="rect">
            <a:avLst/>
          </a:prstGeom>
          <a:noFill/>
        </p:spPr>
      </p:pic>
      <p:sp>
        <p:nvSpPr>
          <p:cNvPr id="7" name="Пятно 1 6"/>
          <p:cNvSpPr/>
          <p:nvPr/>
        </p:nvSpPr>
        <p:spPr>
          <a:xfrm>
            <a:off x="2143108" y="-285776"/>
            <a:ext cx="5000628" cy="7143776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500174"/>
            <a:ext cx="221457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28750"/>
            <a:ext cx="3995920" cy="6221410"/>
          </a:xfrm>
          <a:prstGeom prst="cloud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Бабе-Яге интересно  кто знает правила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4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Помогите Баба-Яге</a:t>
            </a:r>
            <a:br>
              <a:rPr lang="ru-RU" dirty="0"/>
            </a:br>
            <a:r>
              <a:rPr lang="ru-RU" dirty="0"/>
              <a:t>справиться с правилами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4" descr="0_832ad_2a09d89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00" y="2830831"/>
            <a:ext cx="3155657" cy="3455163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 rot="8925123" flipV="1">
            <a:off x="3826732" y="2867131"/>
            <a:ext cx="4293125" cy="2030666"/>
          </a:xfrm>
          <a:prstGeom prst="teardrop">
            <a:avLst>
              <a:gd name="adj" fmla="val 1487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От перестановки мест делителей частное не меняется</a:t>
            </a:r>
          </a:p>
        </p:txBody>
      </p:sp>
      <p:sp>
        <p:nvSpPr>
          <p:cNvPr id="8" name="Капля 7"/>
          <p:cNvSpPr/>
          <p:nvPr/>
        </p:nvSpPr>
        <p:spPr>
          <a:xfrm rot="9384034" flipV="1">
            <a:off x="4047900" y="3597764"/>
            <a:ext cx="3921689" cy="2682467"/>
          </a:xfrm>
          <a:prstGeom prst="teardrop">
            <a:avLst>
              <a:gd name="adj" fmla="val 16216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cs typeface="Aparajita" panose="020B0604020202020204" pitchFamily="34" charset="0"/>
              </a:rPr>
              <a:t>При делении числа на нуль получается нуль</a:t>
            </a:r>
          </a:p>
        </p:txBody>
      </p:sp>
      <p:sp>
        <p:nvSpPr>
          <p:cNvPr id="9" name="Капля 8"/>
          <p:cNvSpPr/>
          <p:nvPr/>
        </p:nvSpPr>
        <p:spPr>
          <a:xfrm rot="10303179" flipV="1">
            <a:off x="3642781" y="4315858"/>
            <a:ext cx="4661029" cy="2550181"/>
          </a:xfrm>
          <a:prstGeom prst="teardrop">
            <a:avLst>
              <a:gd name="adj" fmla="val 150778"/>
            </a:avLst>
          </a:prstGeom>
          <a:solidFill>
            <a:srgbClr val="59F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Чтобы найти неизвестный множитель надо частное разделить на известный множитель</a:t>
            </a:r>
          </a:p>
        </p:txBody>
      </p:sp>
    </p:spTree>
    <p:extLst>
      <p:ext uri="{BB962C8B-B14F-4D97-AF65-F5344CB8AC3E}">
        <p14:creationId xmlns:p14="http://schemas.microsoft.com/office/powerpoint/2010/main" val="1691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3286084" y="-357214"/>
            <a:ext cx="5857916" cy="457200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Хоть ты смейся, хоть ты плачь,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Не могу решать задач!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Помогите мне, ребята,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Всё расставить по местам.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Научусь решать задачи –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Буду благодарна вам!  </a:t>
            </a:r>
          </a:p>
          <a:p>
            <a:pPr algn="r"/>
            <a:r>
              <a:rPr lang="ru-RU" sz="2800" b="1" dirty="0">
                <a:solidFill>
                  <a:srgbClr val="C00000"/>
                </a:solidFill>
              </a:rPr>
              <a:t>Баба Яга</a:t>
            </a:r>
          </a:p>
          <a:p>
            <a:pPr algn="ctr"/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5" name="Содержимое 4" descr="43149192_yaga_v_nete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r="59" b="59"/>
          <a:stretch>
            <a:fillRect/>
          </a:stretch>
        </p:blipFill>
        <p:spPr>
          <a:xfrm>
            <a:off x="214282" y="3143248"/>
            <a:ext cx="3214710" cy="3214710"/>
          </a:xfrm>
        </p:spPr>
      </p:pic>
      <p:pic>
        <p:nvPicPr>
          <p:cNvPr id="3" name="Запись 2 (18.11.2013 0-32)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520" y="5596120"/>
            <a:ext cx="902187" cy="6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31818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517</Words>
  <Application>Microsoft Office PowerPoint</Application>
  <PresentationFormat>Экран (4:3)</PresentationFormat>
  <Paragraphs>85</Paragraphs>
  <Slides>21</Slides>
  <Notes>1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Century Schoolbook</vt:lpstr>
      <vt:lpstr>Constantia</vt:lpstr>
      <vt:lpstr>Georgia</vt:lpstr>
      <vt:lpstr>Times New Roman</vt:lpstr>
      <vt:lpstr>Verdana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1_Тема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10_Тема Office</vt:lpstr>
      <vt:lpstr>16_Тема Office</vt:lpstr>
      <vt:lpstr>17_Тема Office</vt:lpstr>
      <vt:lpstr>Формула</vt:lpstr>
      <vt:lpstr>Презентация PowerPoint</vt:lpstr>
      <vt:lpstr>Помоги   Незнайке  решить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Помогите Баба-Яге справиться с правилами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Математику уже затем учить надо, что она ум в порядок приводит?</vt:lpstr>
      <vt:lpstr>2. С какого возраста Ломоносов начал трудиться вместе с отцом?</vt:lpstr>
      <vt:lpstr>Презентация PowerPoint</vt:lpstr>
      <vt:lpstr>- Я молодец!  - Я старался, но не всегда получалось!  - Мне нужна помощь!</vt:lpstr>
      <vt:lpstr>Домашнее задание: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05</dc:creator>
  <cp:lastModifiedBy>Халипа Тагиров</cp:lastModifiedBy>
  <cp:revision>27</cp:revision>
  <dcterms:created xsi:type="dcterms:W3CDTF">2013-11-14T17:55:05Z</dcterms:created>
  <dcterms:modified xsi:type="dcterms:W3CDTF">2023-01-27T15:56:34Z</dcterms:modified>
</cp:coreProperties>
</file>