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9"/>
  </p:notesMasterIdLst>
  <p:sldIdLst>
    <p:sldId id="295" r:id="rId2"/>
    <p:sldId id="264" r:id="rId3"/>
    <p:sldId id="274" r:id="rId4"/>
    <p:sldId id="294" r:id="rId5"/>
    <p:sldId id="296" r:id="rId6"/>
    <p:sldId id="268" r:id="rId7"/>
    <p:sldId id="276" r:id="rId8"/>
    <p:sldId id="267" r:id="rId9"/>
    <p:sldId id="299" r:id="rId10"/>
    <p:sldId id="280" r:id="rId11"/>
    <p:sldId id="298" r:id="rId12"/>
    <p:sldId id="291" r:id="rId13"/>
    <p:sldId id="301" r:id="rId14"/>
    <p:sldId id="303" r:id="rId15"/>
    <p:sldId id="281" r:id="rId16"/>
    <p:sldId id="304" r:id="rId17"/>
    <p:sldId id="305" r:id="rId18"/>
    <p:sldId id="283" r:id="rId19"/>
    <p:sldId id="286" r:id="rId20"/>
    <p:sldId id="287" r:id="rId21"/>
    <p:sldId id="285" r:id="rId22"/>
    <p:sldId id="288" r:id="rId23"/>
    <p:sldId id="307" r:id="rId24"/>
    <p:sldId id="309" r:id="rId25"/>
    <p:sldId id="289" r:id="rId26"/>
    <p:sldId id="306" r:id="rId27"/>
    <p:sldId id="277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3350" autoAdjust="0"/>
    <p:restoredTop sz="94681" autoAdjust="0"/>
  </p:normalViewPr>
  <p:slideViewPr>
    <p:cSldViewPr>
      <p:cViewPr varScale="1">
        <p:scale>
          <a:sx n="86" d="100"/>
          <a:sy n="86" d="100"/>
        </p:scale>
        <p:origin x="1819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4" y="192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896BE4-B186-40C6-A013-79D1D5F9E4D3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C8976-206E-41DF-9A08-D8B57DF41A4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07DD-2D92-4347-813E-B4BBF77C274A}" type="datetime1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015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46151-B463-4496-8EF4-0165450FF801}" type="datetime1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25424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46151-B463-4496-8EF4-0165450FF801}" type="datetime1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38594224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46151-B463-4496-8EF4-0165450FF801}" type="datetime1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362645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46151-B463-4496-8EF4-0165450FF801}" type="datetime1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498289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46151-B463-4496-8EF4-0165450FF801}" type="datetime1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453926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D9486-BDEA-4B0E-84EF-0C5F811D9748}" type="datetime1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031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CFD72-4757-47A8-BFC1-E88122B312A3}" type="datetime1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467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537B8-35E2-44B0-9415-DD274A12FFB8}" type="datetime1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46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3E77-7D0D-4CB9-A048-0C0AAFC674EE}" type="datetime1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266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8C47C-E972-4254-B39B-EB3F3684527C}" type="datetime1">
              <a:rPr lang="ru-RU" smtClean="0"/>
              <a:t>03.02.2023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822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5A18A-96E8-4A8A-85BB-7729B5808D0A}" type="datetime1">
              <a:rPr lang="ru-RU" smtClean="0"/>
              <a:t>03.02.2023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889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DEA14-1E43-47B6-8306-9D70F4653567}" type="datetime1">
              <a:rPr lang="ru-RU" smtClean="0"/>
              <a:t>03.02.2023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320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35890-8E75-46BC-8C4C-04242AC26388}" type="datetime1">
              <a:rPr lang="ru-RU" smtClean="0"/>
              <a:t>03.02.2023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291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BB418-933D-4F3A-95B9-E6BEF6D3F149}" type="datetime1">
              <a:rPr lang="ru-RU" smtClean="0"/>
              <a:t>03.02.2023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026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A627F-DB04-4363-88E1-7E2E26FD6ED9}" type="datetime1">
              <a:rPr lang="ru-RU" smtClean="0"/>
              <a:t>03.02.2023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752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46151-B463-4496-8EF4-0165450FF801}" type="datetime1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CFBF035-8B70-44E5-B0F2-E6C091F6B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871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786190"/>
          </a:xfrm>
        </p:spPr>
        <p:txBody>
          <a:bodyPr>
            <a:normAutofit/>
          </a:bodyPr>
          <a:lstStyle/>
          <a:p>
            <a:pPr algn="ctr"/>
            <a:r>
              <a:rPr lang="ru-RU" sz="8900" b="1" dirty="0">
                <a:solidFill>
                  <a:srgbClr val="FF0000"/>
                </a:solidFill>
              </a:rPr>
              <a:t>«Дробь»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780928"/>
            <a:ext cx="9144000" cy="4857784"/>
          </a:xfrm>
          <a:solidFill>
            <a:srgbClr val="92D050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18434" name="Picture 2" descr="D:\Картинки\Природа\DSC016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28660" y="2714620"/>
            <a:ext cx="9144064" cy="4857784"/>
          </a:xfrm>
          <a:prstGeom prst="irregularSeal2">
            <a:avLst/>
          </a:prstGeom>
          <a:noFill/>
        </p:spPr>
      </p:pic>
    </p:spTree>
  </p:cSld>
  <p:clrMapOvr>
    <a:masterClrMapping/>
  </p:clrMapOvr>
  <p:transition>
    <p:sndAc>
      <p:stSnd>
        <p:snd r:embed="rId2" name="wind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14412" y="0"/>
            <a:ext cx="10787106" cy="6858000"/>
          </a:xfrm>
          <a:blipFill>
            <a:blip r:embed="rId3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Станция:</a:t>
            </a:r>
            <a:br>
              <a:rPr lang="ru-RU" sz="6000" b="1" dirty="0">
                <a:solidFill>
                  <a:srgbClr val="FF0000"/>
                </a:solidFill>
              </a:rPr>
            </a:br>
            <a:r>
              <a:rPr lang="ru-RU" sz="6000" b="1" dirty="0">
                <a:solidFill>
                  <a:srgbClr val="FF0000"/>
                </a:solidFill>
              </a:rPr>
              <a:t> </a:t>
            </a:r>
            <a:r>
              <a:rPr lang="ru-RU" sz="6000" b="1" dirty="0">
                <a:solidFill>
                  <a:srgbClr val="0066FF"/>
                </a:solidFill>
              </a:rPr>
              <a:t>« Сокращение дроби»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57827"/>
            <a:ext cx="8229600" cy="285752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4" name="Picture 3" descr="j018332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214478" y="4357694"/>
            <a:ext cx="864403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j018332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4143380"/>
            <a:ext cx="671517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j018332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4214818"/>
            <a:ext cx="807249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 rot="9178055">
            <a:off x="1979074" y="2988118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71670" y="5500702"/>
            <a:ext cx="6000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шестиклассник</a:t>
            </a:r>
          </a:p>
        </p:txBody>
      </p:sp>
      <p:pic>
        <p:nvPicPr>
          <p:cNvPr id="23554" name="Picture 2" descr="D:\Картинки\6120\07072009(014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785850" y="-157163"/>
            <a:ext cx="9929850" cy="544355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571868" y="3571876"/>
            <a:ext cx="55721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</a:rPr>
              <a:t>Сокращение дроби</a:t>
            </a:r>
          </a:p>
        </p:txBody>
      </p:sp>
    </p:spTree>
  </p:cSld>
  <p:clrMapOvr>
    <a:masterClrMapping/>
  </p:clrMapOvr>
  <p:transition>
    <p:sndAc>
      <p:stSnd>
        <p:snd r:embed="rId2" name="Сокращение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21506" name="Picture 2" descr="D:\Картинки\Природа\21062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150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714536"/>
            <a:ext cx="9144000" cy="9358378"/>
          </a:xfrm>
          <a:prstGeom prst="flowChartPunchedTap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/>
            <a:r>
              <a:rPr lang="ru-RU" b="1" u="sng" dirty="0">
                <a:solidFill>
                  <a:srgbClr val="C00000"/>
                </a:solidFill>
              </a:rPr>
              <a:t>Цель   остановки: </a:t>
            </a:r>
            <a:br>
              <a:rPr lang="ru-RU" b="1" u="sng" dirty="0">
                <a:solidFill>
                  <a:srgbClr val="C00000"/>
                </a:solidFill>
              </a:rPr>
            </a:br>
            <a:br>
              <a:rPr lang="ru-RU" b="1" u="sng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7030A0"/>
                </a:solidFill>
              </a:rPr>
              <a:t>повторить  основное  свойство дроби  и  научить  применять  его при  сокращении  дробей;  дать определение  несократимой  дроби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596336" cy="6643710"/>
          </a:xfrm>
          <a:prstGeom prst="hexagon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pPr algn="ctr"/>
            <a:r>
              <a:rPr lang="ru-RU" sz="149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150 </a:t>
            </a:r>
            <a:r>
              <a:rPr lang="ru-RU" sz="149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49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9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225      </a:t>
            </a:r>
            <a:br>
              <a:rPr lang="ru-RU" sz="5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5400" b="1" dirty="0">
                <a:solidFill>
                  <a:srgbClr val="0070C0"/>
                </a:solidFill>
              </a:rPr>
            </a:br>
            <a:br>
              <a:rPr lang="ru-RU" sz="5400" b="1" dirty="0">
                <a:solidFill>
                  <a:srgbClr val="0070C0"/>
                </a:solidFill>
              </a:rPr>
            </a:br>
            <a:endParaRPr lang="ru-RU" sz="5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7452320" cy="6165304"/>
              </a:xfrm>
              <a:prstGeom prst="pentagon">
                <a:avLst/>
              </a:prstGeom>
              <a:blipFill>
                <a:blip r:embed="rId2"/>
                <a:tile tx="0" ty="0" sx="100000" sy="100000" flip="none" algn="tl"/>
              </a:blipFill>
            </p:spPr>
            <p:txBody>
              <a:bodyPr>
                <a:no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ru-RU" sz="9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9600" b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150</m:t>
                        </m:r>
                      </m:num>
                      <m:den>
                        <m:r>
                          <a:rPr lang="ru-RU" sz="9600" b="1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225</m:t>
                        </m:r>
                      </m:den>
                    </m:f>
                    <m:r>
                      <a:rPr lang="ru-RU" sz="9600" b="1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9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9600" b="1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9600" b="1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14900" b="1" dirty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   </a:t>
                </a:r>
                <a:br>
                  <a:rPr lang="ru-RU" sz="5400" b="1" dirty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</a:br>
                <a:br>
                  <a:rPr lang="ru-RU" sz="5400" b="1" dirty="0">
                    <a:solidFill>
                      <a:srgbClr val="0070C0"/>
                    </a:solidFill>
                  </a:rPr>
                </a:br>
                <a:br>
                  <a:rPr lang="ru-RU" sz="5400" b="1" dirty="0">
                    <a:solidFill>
                      <a:srgbClr val="0070C0"/>
                    </a:solidFill>
                  </a:rPr>
                </a:br>
                <a:endParaRPr lang="ru-RU" sz="5400" b="1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7452320" cy="6165304"/>
              </a:xfrm>
              <a:prstGeom prst="pentagon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Деление числителя и   знаменателя на их     общий делитель ,  отличный от 1, называют </a:t>
            </a:r>
            <a:r>
              <a:rPr lang="ru-RU" sz="60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сокращением дроби.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643710"/>
          </a:xfrm>
        </p:spPr>
        <p:txBody>
          <a:bodyPr>
            <a:noAutofit/>
          </a:bodyPr>
          <a:lstStyle/>
          <a:p>
            <a:r>
              <a:rPr lang="ru-RU" sz="19900" dirty="0">
                <a:solidFill>
                  <a:srgbClr val="FF0000"/>
                </a:solidFill>
                <a:latin typeface="Calibri"/>
              </a:rPr>
              <a:t>⅖ ⅛ ⅚ ⅗ ⅙ ½ ¾</a:t>
            </a:r>
            <a:r>
              <a:rPr lang="ru-RU" sz="8000" dirty="0">
                <a:solidFill>
                  <a:srgbClr val="FF0000"/>
                </a:solidFill>
                <a:latin typeface="Calibri"/>
              </a:rPr>
              <a:t>и т.д.</a:t>
            </a:r>
            <a:endParaRPr lang="ru-RU" sz="19900" dirty="0">
              <a:solidFill>
                <a:srgbClr val="FF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24578" name="Picture 2" descr="D:\Картинки\6120\09062009(00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/>
            <a:r>
              <a:rPr lang="ru-RU" sz="66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150 </a:t>
            </a:r>
            <a:r>
              <a:rPr lang="ru-RU" sz="6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  </a:t>
            </a:r>
            <a:r>
              <a:rPr lang="ru-RU" sz="66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br>
              <a:rPr lang="ru-RU" sz="6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225      3</a:t>
            </a:r>
            <a:br>
              <a:rPr lang="ru-RU" sz="6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75</a:t>
            </a:r>
            <a:br>
              <a:rPr lang="ru-RU" sz="6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150  </a:t>
            </a:r>
            <a:r>
              <a:rPr lang="ru-RU" sz="6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  </a:t>
            </a:r>
            <a:r>
              <a:rPr lang="ru-RU" sz="6600" b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50  </a:t>
            </a:r>
            <a:r>
              <a:rPr lang="ru-RU" sz="6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  </a:t>
            </a:r>
            <a:r>
              <a:rPr lang="ru-RU" sz="6600" b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6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6600" b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br>
              <a:rPr lang="ru-RU" sz="6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225      75       15     3</a:t>
            </a:r>
            <a:br>
              <a:rPr lang="ru-RU" sz="6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3,на5,на5.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2442002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6700" b="1" dirty="0">
                <a:solidFill>
                  <a:srgbClr val="FF0000"/>
                </a:solidFill>
              </a:rPr>
              <a:t>Станция </a:t>
            </a:r>
            <a:r>
              <a:rPr lang="ru-RU" dirty="0"/>
              <a:t>:</a:t>
            </a:r>
            <a:br>
              <a:rPr lang="ru-RU" dirty="0"/>
            </a:br>
            <a:r>
              <a:rPr lang="ru-RU" sz="6000" b="1" dirty="0">
                <a:solidFill>
                  <a:srgbClr val="0066FF"/>
                </a:solidFill>
              </a:rPr>
              <a:t> «Решай-ка»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"/>
            <a:ext cx="8229600" cy="1000107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74030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</a:t>
            </a:r>
            <a:r>
              <a:rPr lang="ru-RU" sz="5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  <a:r>
              <a:rPr lang="ru-RU" sz="5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жить помогает,</a:t>
            </a:r>
          </a:p>
          <a:p>
            <a:pPr algn="ctr"/>
            <a:r>
              <a:rPr lang="ru-RU" sz="5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</a:t>
            </a:r>
            <a:r>
              <a:rPr lang="ru-RU" sz="5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  <a:r>
              <a:rPr lang="ru-RU" sz="5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силу</a:t>
            </a:r>
          </a:p>
          <a:p>
            <a:pPr algn="ctr"/>
            <a:r>
              <a:rPr lang="ru-RU" sz="5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дает,</a:t>
            </a:r>
          </a:p>
          <a:p>
            <a:pPr algn="ctr"/>
            <a:r>
              <a:rPr lang="ru-RU" sz="5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кто с </a:t>
            </a:r>
            <a:r>
              <a:rPr lang="ru-RU" sz="5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дробями</a:t>
            </a:r>
            <a:r>
              <a:rPr lang="ru-RU" sz="5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жизни шагает,</a:t>
            </a:r>
          </a:p>
          <a:p>
            <a:pPr algn="ctr"/>
            <a:r>
              <a:rPr lang="ru-RU" sz="5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Тот никогда и, нигде не пропадет.</a:t>
            </a:r>
            <a:r>
              <a:rPr lang="ru-RU" sz="54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xit" presetSubtype="0" fill="hold" grpId="1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10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669360"/>
          </a:xfrm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14554"/>
            <a:ext cx="9144000" cy="4643446"/>
          </a:xfrm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Станция : </a:t>
            </a:r>
            <a:br>
              <a:rPr lang="ru-RU" sz="6000" b="1" dirty="0">
                <a:solidFill>
                  <a:srgbClr val="FF0000"/>
                </a:solidFill>
              </a:rPr>
            </a:br>
            <a:r>
              <a:rPr lang="ru-RU" sz="6000" b="1" dirty="0">
                <a:solidFill>
                  <a:srgbClr val="0066FF"/>
                </a:solidFill>
              </a:rPr>
              <a:t>«Решай-ка»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2" name="Решайка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№ 234 а)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Сократить дробь: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2•3</a:t>
            </a:r>
            <a:br>
              <a:rPr lang="ru-RU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  4•5 </a:t>
            </a:r>
            <a:br>
              <a:rPr lang="ru-RU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2•3</a:t>
            </a:r>
            <a:br>
              <a:rPr lang="ru-RU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7•2</a:t>
            </a:r>
            <a:br>
              <a:rPr lang="ru-RU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5•4</a:t>
            </a:r>
            <a:br>
              <a:rPr lang="ru-RU" b="1" u="sng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4•9</a:t>
            </a:r>
            <a:br>
              <a:rPr lang="ru-RU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7•5</a:t>
            </a:r>
            <a:br>
              <a:rPr lang="ru-RU" b="1" u="sng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2•7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№ 232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Сократить: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b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b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b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b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70а</a:t>
            </a:r>
            <a:b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140а</a:t>
            </a:r>
            <a:b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35п</a:t>
            </a:r>
            <a:b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21п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C8F0A2-B6F6-4991-A08A-BB66D7312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4279091D-EC17-4F4B-9D92-2191B663979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829707"/>
              </p:ext>
            </p:extLst>
          </p:nvPr>
        </p:nvGraphicFramePr>
        <p:xfrm>
          <a:off x="0" y="2204864"/>
          <a:ext cx="7956376" cy="40843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56376">
                  <a:extLst>
                    <a:ext uri="{9D8B030D-6E8A-4147-A177-3AD203B41FA5}">
                      <a16:colId xmlns:a16="http://schemas.microsoft.com/office/drawing/2014/main" val="2671015596"/>
                    </a:ext>
                  </a:extLst>
                </a:gridCol>
              </a:tblGrid>
              <a:tr h="226220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Сократить дроби</a:t>
                      </a:r>
                    </a:p>
                    <a:p>
                      <a:pPr algn="ctr"/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вариант</a:t>
                      </a:r>
                    </a:p>
                    <a:p>
                      <a:pPr algn="ctr"/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4/6   15/12   75/100   35/21   198/126 </a:t>
                      </a:r>
                    </a:p>
                    <a:p>
                      <a:pPr algn="ctr"/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вариант</a:t>
                      </a:r>
                    </a:p>
                    <a:p>
                      <a:pPr algn="ctr"/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3/9    12/8    25/100    42/35   162/126</a:t>
                      </a:r>
                    </a:p>
                    <a:p>
                      <a:pPr algn="ctr"/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9798286"/>
                  </a:ext>
                </a:extLst>
              </a:tr>
            </a:tbl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195F5A7-8777-4B82-A177-E97223B7D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1162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C8F0A2-B6F6-4991-A08A-BB66D7312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4279091D-EC17-4F4B-9D92-2191B663979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6495331"/>
              </p:ext>
            </p:extLst>
          </p:nvPr>
        </p:nvGraphicFramePr>
        <p:xfrm>
          <a:off x="35496" y="2204864"/>
          <a:ext cx="7920880" cy="4145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0880">
                  <a:extLst>
                    <a:ext uri="{9D8B030D-6E8A-4147-A177-3AD203B41FA5}">
                      <a16:colId xmlns:a16="http://schemas.microsoft.com/office/drawing/2014/main" val="2671015596"/>
                    </a:ext>
                  </a:extLst>
                </a:gridCol>
              </a:tblGrid>
              <a:tr h="226220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Сократить дроби</a:t>
                      </a:r>
                    </a:p>
                    <a:p>
                      <a:pPr algn="ctr"/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вариант</a:t>
                      </a:r>
                    </a:p>
                    <a:p>
                      <a:pPr algn="ctr"/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2/3  3/4   3/4    5/3    3/2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вариант</a:t>
                      </a:r>
                    </a:p>
                    <a:p>
                      <a:pPr algn="ctr"/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/3   3/2   1/4     6/7   9/7 </a:t>
                      </a:r>
                    </a:p>
                    <a:p>
                      <a:pPr algn="ctr"/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9798286"/>
                  </a:ext>
                </a:extLst>
              </a:tr>
            </a:tbl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195F5A7-8777-4B82-A177-E97223B7D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5137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3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№ 236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Какую часть часа составляют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45 мин , 12мин ,</a:t>
            </a:r>
            <a:br>
              <a:rPr lang="ru-RU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15 мин , 40 мин , </a:t>
            </a:r>
            <a:br>
              <a:rPr lang="ru-RU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   45 мин?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26</a:t>
            </a:fld>
            <a:endParaRPr lang="ru-RU"/>
          </a:p>
        </p:txBody>
      </p:sp>
      <p:pic>
        <p:nvPicPr>
          <p:cNvPr id="26626" name="Picture 2" descr="D:\Картинки\Школа\IMG_04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4293096"/>
            <a:ext cx="9144000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Школа- наш второй</a:t>
            </a:r>
          </a:p>
          <a:p>
            <a:pPr algn="ctr"/>
            <a:r>
              <a:rPr lang="ru-RU" sz="4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</a:t>
            </a:r>
          </a:p>
        </p:txBody>
      </p:sp>
    </p:spTree>
  </p:cSld>
  <p:clrMapOvr>
    <a:masterClrMapping/>
  </p:clrMapOvr>
  <p:transition spd="slow">
    <p:sndAc>
      <p:stSnd>
        <p:snd r:embed="rId2" name="Домашняя.wav"/>
      </p:stSnd>
    </p:sndAc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1122008(016)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9623" b="9623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20831896">
            <a:off x="1318172" y="4188461"/>
            <a:ext cx="5734902" cy="1602579"/>
          </a:xfrm>
          <a:blipFill>
            <a:blip r:embed="rId4"/>
            <a:tile tx="0" ty="0" sx="100000" sy="100000" flip="none" algn="tl"/>
          </a:blipFill>
        </p:spPr>
        <p:txBody>
          <a:bodyPr>
            <a:normAutofit fontScale="77500" lnSpcReduction="20000"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П.9  №  257а) б)</a:t>
            </a:r>
          </a:p>
          <a:p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№  260 а) в)</a:t>
            </a:r>
          </a:p>
          <a:p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№  263 а)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2" name="Домашняя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DA1B603-9745-4243-A50D-892A30AB7D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7" y="2104619"/>
            <a:ext cx="9133153" cy="4621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5332CA-4E5E-4222-A0B4-B196F70D8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6" name="Рисунок 3"/>
          <p:cNvSpPr txBox="1">
            <a:spLocks/>
          </p:cNvSpPr>
          <p:nvPr/>
        </p:nvSpPr>
        <p:spPr>
          <a:xfrm>
            <a:off x="-357222" y="714356"/>
            <a:ext cx="5486400" cy="4114800"/>
          </a:xfrm>
          <a:prstGeom prst="rect">
            <a:avLst/>
          </a:prstGeom>
        </p:spPr>
      </p:sp>
      <p:sp>
        <p:nvSpPr>
          <p:cNvPr id="9" name="TextBox 8"/>
          <p:cNvSpPr txBox="1"/>
          <p:nvPr/>
        </p:nvSpPr>
        <p:spPr>
          <a:xfrm rot="21253209">
            <a:off x="878688" y="3611686"/>
            <a:ext cx="588272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Шестиклассник</a:t>
            </a:r>
          </a:p>
          <a:p>
            <a:endParaRPr lang="ru-RU" sz="6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6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6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435381"/>
            <a:ext cx="7596336" cy="175432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 отбытия: УСОШ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847" y="-240897"/>
            <a:ext cx="7441473" cy="181588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Дата: 7.10.21.</a:t>
            </a:r>
          </a:p>
          <a:p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отбытия: 10 ч.15 мин</a:t>
            </a:r>
          </a:p>
        </p:txBody>
      </p:sp>
      <p:sp>
        <p:nvSpPr>
          <p:cNvPr id="14" name="Объект 13">
            <a:extLst>
              <a:ext uri="{FF2B5EF4-FFF2-40B4-BE49-F238E27FC236}">
                <a16:creationId xmlns:a16="http://schemas.microsoft.com/office/drawing/2014/main" id="{5A460F66-ED7D-4254-AB6E-0212221FCE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3140967"/>
            <a:ext cx="3674369" cy="864097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sndAc>
      <p:stSnd>
        <p:snd r:embed="rId2" name="Аудиоклип 70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rgbClr val="00B050"/>
          </a:solidFill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Билет в мягкий вагон выдается при правильном ответе на вопрос и при предъявлении более 3 рублей.</a:t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Правильный ответ с подсказкой и 3 рубля дают право на билет в купейный вагон.</a:t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плацкартный вагон достаточно 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1-2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рублей 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err="1">
                <a:solidFill>
                  <a:srgbClr val="FF0000"/>
                </a:solidFill>
              </a:rPr>
              <a:t>чиндерчиро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19458" name="Picture 2" descr="D:\Картинки\Природа\Чиндерчеро 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572132" y="500042"/>
            <a:ext cx="35718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Чиндерчиро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Если числитель и знаменатель дроби умножить или разделить на одно и тоже натуральное число,</a:t>
            </a:r>
            <a:r>
              <a:rPr lang="ru-RU" b="1" dirty="0"/>
              <a:t> </a:t>
            </a:r>
            <a:r>
              <a:rPr lang="ru-RU" b="1" dirty="0">
                <a:solidFill>
                  <a:srgbClr val="002060"/>
                </a:solidFill>
              </a:rPr>
              <a:t>то получится равная ей дробь.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714752"/>
            <a:ext cx="9143999" cy="3377808"/>
          </a:xfrm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sp>
        <p:nvSpPr>
          <p:cNvPr id="5" name="Выноска-облако 4"/>
          <p:cNvSpPr/>
          <p:nvPr/>
        </p:nvSpPr>
        <p:spPr>
          <a:xfrm>
            <a:off x="5250544" y="884835"/>
            <a:ext cx="1428760" cy="264320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>
            <a:off x="323528" y="1000108"/>
            <a:ext cx="3214710" cy="228601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876"/>
            <a:ext cx="6228184" cy="3725865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Станция:</a:t>
            </a:r>
            <a:br>
              <a:rPr lang="ru-RU" sz="6000" b="1" dirty="0">
                <a:solidFill>
                  <a:srgbClr val="0070C0"/>
                </a:solidFill>
              </a:rPr>
            </a:br>
            <a:r>
              <a:rPr lang="ru-RU" sz="6000" b="1" dirty="0">
                <a:solidFill>
                  <a:srgbClr val="0070C0"/>
                </a:solidFill>
              </a:rPr>
              <a:t>«Устные упражнения»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996EFD-9D2A-4E3D-986C-43B60F9D5E31}"/>
              </a:ext>
            </a:extLst>
          </p:cNvPr>
          <p:cNvSpPr txBox="1"/>
          <p:nvPr/>
        </p:nvSpPr>
        <p:spPr>
          <a:xfrm>
            <a:off x="1619672" y="1773784"/>
            <a:ext cx="91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23B35EC-1885-413F-8200-F33B88B833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0544" y="1182913"/>
            <a:ext cx="1554615" cy="1920406"/>
          </a:xfrm>
          <a:prstGeom prst="rect">
            <a:avLst/>
          </a:prstGeom>
        </p:spPr>
      </p:pic>
    </p:spTree>
  </p:cSld>
  <p:clrMapOvr>
    <a:masterClrMapping/>
  </p:clrMapOvr>
  <p:transition advTm="0">
    <p:sndAc>
      <p:stSnd>
        <p:snd r:embed="rId2" name="Устные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572596" cy="6858000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№  246</a:t>
            </a:r>
            <a:b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Найдите  равные  среди  чисел: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u="sng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400" u="sng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b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1,          12,</a:t>
            </a:r>
            <a:b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lang="ru-RU" sz="2400" u="sng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b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25,</a:t>
            </a:r>
            <a:b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u="sng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b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2,</a:t>
            </a:r>
            <a:b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2400" u="sng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b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9,</a:t>
            </a:r>
            <a:b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u="sng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b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7,</a:t>
            </a:r>
            <a:b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0,5</a:t>
            </a:r>
            <a:b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400" u="sng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b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11,</a:t>
            </a:r>
            <a:b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0,4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3" name="Равно 2"/>
          <p:cNvSpPr/>
          <p:nvPr/>
        </p:nvSpPr>
        <p:spPr>
          <a:xfrm>
            <a:off x="6715140" y="5445224"/>
            <a:ext cx="699560" cy="484106"/>
          </a:xfrm>
          <a:prstGeom prst="mathEqual">
            <a:avLst>
              <a:gd name="adj1" fmla="val 23520"/>
              <a:gd name="adj2" fmla="val 344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Равно 4"/>
          <p:cNvSpPr/>
          <p:nvPr/>
        </p:nvSpPr>
        <p:spPr>
          <a:xfrm>
            <a:off x="2000232" y="5445224"/>
            <a:ext cx="699560" cy="484106"/>
          </a:xfrm>
          <a:prstGeom prst="mathEqual">
            <a:avLst>
              <a:gd name="adj1" fmla="val 23520"/>
              <a:gd name="adj2" fmla="val 460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F035-8B70-44E5-B0F2-E6C091F6B889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22530" name="Picture 2" descr="D:\Картинки\Природа\020620080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65176" y="-153988"/>
            <a:ext cx="9909175" cy="7011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5287</TotalTime>
  <Words>466</Words>
  <Application>Microsoft Office PowerPoint</Application>
  <PresentationFormat>Экран (4:3)</PresentationFormat>
  <Paragraphs>93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4" baseType="lpstr">
      <vt:lpstr>Arial</vt:lpstr>
      <vt:lpstr>Calibri</vt:lpstr>
      <vt:lpstr>Cambria Math</vt:lpstr>
      <vt:lpstr>Times New Roman</vt:lpstr>
      <vt:lpstr>Trebuchet MS</vt:lpstr>
      <vt:lpstr>Wingdings 3</vt:lpstr>
      <vt:lpstr>Аспект</vt:lpstr>
      <vt:lpstr>«Дробь»</vt:lpstr>
      <vt:lpstr>Презентация PowerPoint</vt:lpstr>
      <vt:lpstr>Презентация PowerPoint</vt:lpstr>
      <vt:lpstr>1.Билет в мягкий вагон выдается при правильном ответе на вопрос и при предъявлении более 3 рублей.  2.Правильный ответ с подсказкой и 3 рубля дают право на билет в купейный вагон.  3.В плацкартный вагон достаточно 1-2  рублей .</vt:lpstr>
      <vt:lpstr>чиндерчиро</vt:lpstr>
      <vt:lpstr>Если числитель и знаменатель дроби умножить или разделить на одно и тоже натуральное число, то получится равная ей дробь. </vt:lpstr>
      <vt:lpstr>Станция: «Устные упражнения»</vt:lpstr>
      <vt:lpstr>№  246 Найдите  равные  среди  чисел:               4 1,          12,                                         10                                           25, 1 2,                              3                                9,          7          7, 0,5             11             11, 0,4</vt:lpstr>
      <vt:lpstr>Презентация PowerPoint</vt:lpstr>
      <vt:lpstr>Станция:  « Сокращение дроби»</vt:lpstr>
      <vt:lpstr>Презентация PowerPoint</vt:lpstr>
      <vt:lpstr>Цель   остановки:   повторить  основное  свойство дроби  и  научить  применять  его при  сокращении  дробей;  дать определение  несократимой  дроби</vt:lpstr>
      <vt:lpstr>150   225         </vt:lpstr>
      <vt:lpstr>150/225=2/3      </vt:lpstr>
      <vt:lpstr>Деление числителя и   знаменателя на их     общий делитель ,  отличный от 1, называют сокращением дроби.</vt:lpstr>
      <vt:lpstr>⅖ ⅛ ⅚ ⅗ ⅙ ½ ¾и т.д.</vt:lpstr>
      <vt:lpstr>Презентация PowerPoint</vt:lpstr>
      <vt:lpstr>150  =  2 225      3 на 75 150  =  50  =  10 = 2 225      75       15     3 на 3,на5,на5.</vt:lpstr>
      <vt:lpstr>Станция :  «Решай-ка»</vt:lpstr>
      <vt:lpstr>Станция :  «Решай-ка»</vt:lpstr>
      <vt:lpstr>№ 234 а) Сократить дробь: 2•3    4•5  2•3  7•2 5•4 4•9 7•5 2•7 </vt:lpstr>
      <vt:lpstr>№ 232 Сократить: 4 6 15 12 70а 140а 35п 21п</vt:lpstr>
      <vt:lpstr>Презентация PowerPoint</vt:lpstr>
      <vt:lpstr>Презентация PowerPoint</vt:lpstr>
      <vt:lpstr>№ 236    Какую часть часа составляют     45 мин , 12мин ,   15 мин , 40 мин ,       45 мин?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: Основное свойство дроби</dc:title>
  <dc:creator>сияна</dc:creator>
  <cp:lastModifiedBy>Халипа Тагиров</cp:lastModifiedBy>
  <cp:revision>96</cp:revision>
  <dcterms:created xsi:type="dcterms:W3CDTF">2009-04-20T14:44:08Z</dcterms:created>
  <dcterms:modified xsi:type="dcterms:W3CDTF">2023-02-03T11:58:31Z</dcterms:modified>
</cp:coreProperties>
</file>