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58"/>
  </p:notesMasterIdLst>
  <p:handoutMasterIdLst>
    <p:handoutMasterId r:id="rId59"/>
  </p:handoutMasterIdLst>
  <p:sldIdLst>
    <p:sldId id="321" r:id="rId2"/>
    <p:sldId id="301" r:id="rId3"/>
    <p:sldId id="278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304" r:id="rId38"/>
    <p:sldId id="307" r:id="rId39"/>
    <p:sldId id="306" r:id="rId40"/>
    <p:sldId id="305" r:id="rId41"/>
    <p:sldId id="308" r:id="rId42"/>
    <p:sldId id="290" r:id="rId43"/>
    <p:sldId id="320" r:id="rId44"/>
    <p:sldId id="291" r:id="rId45"/>
    <p:sldId id="309" r:id="rId46"/>
    <p:sldId id="298" r:id="rId47"/>
    <p:sldId id="297" r:id="rId48"/>
    <p:sldId id="296" r:id="rId49"/>
    <p:sldId id="294" r:id="rId50"/>
    <p:sldId id="295" r:id="rId51"/>
    <p:sldId id="299" r:id="rId52"/>
    <p:sldId id="310" r:id="rId53"/>
    <p:sldId id="311" r:id="rId54"/>
    <p:sldId id="312" r:id="rId55"/>
    <p:sldId id="313" r:id="rId56"/>
    <p:sldId id="314" r:id="rId5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542" autoAdjust="0"/>
  </p:normalViewPr>
  <p:slideViewPr>
    <p:cSldViewPr>
      <p:cViewPr varScale="1">
        <p:scale>
          <a:sx n="51" d="100"/>
          <a:sy n="51" d="100"/>
        </p:scale>
        <p:origin x="1387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27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CF1F10-3CBC-493B-BFF9-7DC00D0E44D5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D33BE-A2D9-4727-AF13-A5D7E9E5F3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0650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5FC08-4C6E-4E5D-A9A8-86FDAF2A07A8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206AA-5F5D-43EF-A164-46ADE5B268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0837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206AA-5F5D-43EF-A164-46ADE5B26824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373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206AA-5F5D-43EF-A164-46ADE5B26824}" type="slidenum">
              <a:rPr lang="ru-RU" smtClean="0"/>
              <a:pPr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08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F18F8109-C393-41E0-AAA2-13C1C7324079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3B5AB-DAAB-4415-BAD0-F58AE1CF3B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F8109-C393-41E0-AAA2-13C1C7324079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3B5AB-DAAB-4415-BAD0-F58AE1CF3B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F8109-C393-41E0-AAA2-13C1C7324079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3B5AB-DAAB-4415-BAD0-F58AE1CF3B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F8109-C393-41E0-AAA2-13C1C7324079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3B5AB-DAAB-4415-BAD0-F58AE1CF3BE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F8109-C393-41E0-AAA2-13C1C7324079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3B5AB-DAAB-4415-BAD0-F58AE1CF3BE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F8109-C393-41E0-AAA2-13C1C7324079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3B5AB-DAAB-4415-BAD0-F58AE1CF3B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F8109-C393-41E0-AAA2-13C1C7324079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3B5AB-DAAB-4415-BAD0-F58AE1CF3B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F8109-C393-41E0-AAA2-13C1C7324079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3B5AB-DAAB-4415-BAD0-F58AE1CF3BE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F8109-C393-41E0-AAA2-13C1C7324079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3B5AB-DAAB-4415-BAD0-F58AE1CF3B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F8109-C393-41E0-AAA2-13C1C7324079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3B5AB-DAAB-4415-BAD0-F58AE1CF3B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F8109-C393-41E0-AAA2-13C1C7324079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3B5AB-DAAB-4415-BAD0-F58AE1CF3B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18F8109-C393-41E0-AAA2-13C1C7324079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A93B5AB-DAAB-4415-BAD0-F58AE1CF3B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928670"/>
            <a:ext cx="6400800" cy="264320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Разработка </a:t>
            </a: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внеклассного мероприятия</a:t>
            </a: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учащихся 5-6 классов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Учитель </a:t>
            </a:r>
            <a:r>
              <a:rPr lang="ru-RU" sz="2400" b="1">
                <a:solidFill>
                  <a:srgbClr val="0070C0"/>
                </a:solidFill>
              </a:rPr>
              <a:t>математики :</a:t>
            </a:r>
          </a:p>
          <a:p>
            <a:r>
              <a:rPr lang="ru-RU" sz="2400" b="1">
                <a:solidFill>
                  <a:srgbClr val="0070C0"/>
                </a:solidFill>
              </a:rPr>
              <a:t> </a:t>
            </a:r>
            <a:r>
              <a:rPr lang="ru-RU" sz="2400" b="1" dirty="0">
                <a:solidFill>
                  <a:srgbClr val="0070C0"/>
                </a:solidFill>
              </a:rPr>
              <a:t>Тагирова Сиянат Булганиновна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200178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Единица со свитой из шести нулей.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61060"/>
            <a:ext cx="6400800" cy="1296180"/>
          </a:xfrm>
        </p:spPr>
        <p:txBody>
          <a:bodyPr>
            <a:noAutofit/>
          </a:bodyPr>
          <a:lstStyle/>
          <a:p>
            <a:r>
              <a:rPr lang="ru-RU" sz="6000" b="1" dirty="0"/>
              <a:t>1000000</a:t>
            </a:r>
          </a:p>
        </p:txBody>
      </p:sp>
    </p:spTree>
    <p:extLst>
      <p:ext uri="{BB962C8B-B14F-4D97-AF65-F5344CB8AC3E}">
        <p14:creationId xmlns:p14="http://schemas.microsoft.com/office/powerpoint/2010/main" val="251289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480" y="1412720"/>
            <a:ext cx="7561050" cy="252035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Эту неотъемлемую часть геометрической фигуры можно превратить в полезное ископаемое при помощи мягкого знака. 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4149100"/>
            <a:ext cx="6400800" cy="1440200"/>
          </a:xfrm>
        </p:spPr>
        <p:txBody>
          <a:bodyPr/>
          <a:lstStyle/>
          <a:p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3059790" y="4185105"/>
            <a:ext cx="1512210" cy="50407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059790" y="4689175"/>
            <a:ext cx="914400" cy="116643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92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0967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Что такое жидкий килограмм?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6000" b="1" i="0" dirty="0"/>
              <a:t>Литр</a:t>
            </a:r>
          </a:p>
        </p:txBody>
      </p:sp>
    </p:spTree>
    <p:extLst>
      <p:ext uri="{BB962C8B-B14F-4D97-AF65-F5344CB8AC3E}">
        <p14:creationId xmlns:p14="http://schemas.microsoft.com/office/powerpoint/2010/main" val="189324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3284980"/>
            <a:ext cx="6400800" cy="1224170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Вопрос для решения.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060810"/>
            <a:ext cx="6400800" cy="1152160"/>
          </a:xfrm>
        </p:spPr>
        <p:txBody>
          <a:bodyPr>
            <a:noAutofit/>
          </a:bodyPr>
          <a:lstStyle/>
          <a:p>
            <a:r>
              <a:rPr lang="ru-RU" sz="6000" b="1" i="0" dirty="0"/>
              <a:t>Задача</a:t>
            </a:r>
          </a:p>
        </p:txBody>
      </p:sp>
    </p:spTree>
    <p:extLst>
      <p:ext uri="{BB962C8B-B14F-4D97-AF65-F5344CB8AC3E}">
        <p14:creationId xmlns:p14="http://schemas.microsoft.com/office/powerpoint/2010/main" val="222602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1629530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Какую скорость развивает во время полёта птица Эму?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460" y="3068950"/>
            <a:ext cx="7849090" cy="2417451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ru-RU" sz="6000" b="1" dirty="0"/>
              <a:t>Эму-страус , страусы не летают.</a:t>
            </a:r>
          </a:p>
        </p:txBody>
      </p:sp>
    </p:spTree>
    <p:extLst>
      <p:ext uri="{BB962C8B-B14F-4D97-AF65-F5344CB8AC3E}">
        <p14:creationId xmlns:p14="http://schemas.microsoft.com/office/powerpoint/2010/main" val="149502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560" y="1052670"/>
            <a:ext cx="6400800" cy="316844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Сколько граней у шестигранного карандаша? 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4221110"/>
            <a:ext cx="5936780" cy="864120"/>
          </a:xfrm>
        </p:spPr>
        <p:txBody>
          <a:bodyPr>
            <a:noAutofit/>
          </a:bodyPr>
          <a:lstStyle/>
          <a:p>
            <a:r>
              <a:rPr lang="ru-RU" sz="6000" b="1" i="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24687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257786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Какую часть от часа составляет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sz="5400" b="1" dirty="0">
                <a:solidFill>
                  <a:srgbClr val="FF0000"/>
                </a:solidFill>
              </a:rPr>
              <a:t>5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минут? 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4509150"/>
            <a:ext cx="6400800" cy="648090"/>
          </a:xfrm>
        </p:spPr>
        <p:txBody>
          <a:bodyPr>
            <a:noAutofit/>
          </a:bodyPr>
          <a:lstStyle/>
          <a:p>
            <a:r>
              <a:rPr lang="ru-RU" sz="4800" b="1" i="0" dirty="0"/>
              <a:t>5/60 или 1/12</a:t>
            </a:r>
          </a:p>
        </p:txBody>
      </p:sp>
    </p:spTree>
    <p:extLst>
      <p:ext uri="{BB962C8B-B14F-4D97-AF65-F5344CB8AC3E}">
        <p14:creationId xmlns:p14="http://schemas.microsoft.com/office/powerpoint/2010/main" val="400800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490" y="1124680"/>
            <a:ext cx="7561050" cy="352849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Бежала тройка лошадей. 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Каждая лошадь пробежала по 5 км. Сколько километров проехал ямщик?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25180"/>
            <a:ext cx="6400800" cy="1368190"/>
          </a:xfrm>
        </p:spPr>
        <p:txBody>
          <a:bodyPr>
            <a:noAutofit/>
          </a:bodyPr>
          <a:lstStyle/>
          <a:p>
            <a:r>
              <a:rPr lang="ru-RU" sz="6000" b="1" i="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7172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200178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Инструмент для измерения углов.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6000" b="1" dirty="0"/>
              <a:t>Транспортир</a:t>
            </a:r>
          </a:p>
        </p:txBody>
      </p:sp>
    </p:spTree>
    <p:extLst>
      <p:ext uri="{BB962C8B-B14F-4D97-AF65-F5344CB8AC3E}">
        <p14:creationId xmlns:p14="http://schemas.microsoft.com/office/powerpoint/2010/main" val="38659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300992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Наименьшее натуральное число.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132820"/>
            <a:ext cx="6400800" cy="936130"/>
          </a:xfrm>
        </p:spPr>
        <p:txBody>
          <a:bodyPr>
            <a:noAutofit/>
          </a:bodyPr>
          <a:lstStyle/>
          <a:p>
            <a:r>
              <a:rPr lang="ru-RU" sz="6000" b="1" i="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4994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560" y="1052670"/>
            <a:ext cx="6400800" cy="136819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Математическая  эстафета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470" y="1412720"/>
            <a:ext cx="7849090" cy="4752660"/>
          </a:xfrm>
        </p:spPr>
        <p:txBody>
          <a:bodyPr>
            <a:noAutofit/>
          </a:bodyPr>
          <a:lstStyle/>
          <a:p>
            <a:r>
              <a:rPr lang="ru-RU" sz="6600" b="1" dirty="0">
                <a:solidFill>
                  <a:srgbClr val="FFC000"/>
                </a:solidFill>
              </a:rPr>
              <a:t>«Веселый поезд в страну Математика» </a:t>
            </a:r>
          </a:p>
        </p:txBody>
      </p:sp>
    </p:spTree>
    <p:extLst>
      <p:ext uri="{BB962C8B-B14F-4D97-AF65-F5344CB8AC3E}">
        <p14:creationId xmlns:p14="http://schemas.microsoft.com/office/powerpoint/2010/main" val="368421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Как одним словом назвать сумму сторон многоугольника?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6000" b="1" i="0" dirty="0"/>
              <a:t>Периметр</a:t>
            </a:r>
          </a:p>
        </p:txBody>
      </p:sp>
    </p:spTree>
    <p:extLst>
      <p:ext uri="{BB962C8B-B14F-4D97-AF65-F5344CB8AC3E}">
        <p14:creationId xmlns:p14="http://schemas.microsoft.com/office/powerpoint/2010/main" val="92438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28659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Число гномов в одном из мультсериалов Диснея.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25180"/>
            <a:ext cx="6400800" cy="936130"/>
          </a:xfrm>
        </p:spPr>
        <p:txBody>
          <a:bodyPr>
            <a:noAutofit/>
          </a:bodyPr>
          <a:lstStyle/>
          <a:p>
            <a:r>
              <a:rPr lang="ru-RU" sz="6000" b="1" i="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51679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236183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Сколько лет спала принцесса в сказке </a:t>
            </a:r>
            <a:r>
              <a:rPr lang="ru-RU" b="1" dirty="0" err="1">
                <a:solidFill>
                  <a:srgbClr val="FF0000"/>
                </a:solidFill>
              </a:rPr>
              <a:t>Ш.Перро</a:t>
            </a:r>
            <a:r>
              <a:rPr lang="ru-RU" b="1" dirty="0">
                <a:solidFill>
                  <a:srgbClr val="FF0000"/>
                </a:solidFill>
              </a:rPr>
              <a:t>?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933070"/>
            <a:ext cx="6400800" cy="1368190"/>
          </a:xfrm>
        </p:spPr>
        <p:txBody>
          <a:bodyPr>
            <a:noAutofit/>
          </a:bodyPr>
          <a:lstStyle/>
          <a:p>
            <a:r>
              <a:rPr lang="ru-RU" sz="6000" b="1" i="0" dirty="0"/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263122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228982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Назовите фамилию автора учебника по математике.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93120"/>
            <a:ext cx="6400800" cy="936130"/>
          </a:xfrm>
        </p:spPr>
        <p:txBody>
          <a:bodyPr>
            <a:noAutofit/>
          </a:bodyPr>
          <a:lstStyle/>
          <a:p>
            <a:r>
              <a:rPr lang="ru-RU" sz="6000" b="1" i="0" dirty="0" err="1"/>
              <a:t>Виленкин</a:t>
            </a:r>
            <a:endParaRPr lang="ru-RU" sz="6000" b="1" i="0" dirty="0"/>
          </a:p>
        </p:txBody>
      </p:sp>
    </p:spTree>
    <p:extLst>
      <p:ext uri="{BB962C8B-B14F-4D97-AF65-F5344CB8AC3E}">
        <p14:creationId xmlns:p14="http://schemas.microsoft.com/office/powerpoint/2010/main" val="216274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21458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Сколько лет нашей школе?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005080"/>
            <a:ext cx="6400800" cy="864120"/>
          </a:xfrm>
        </p:spPr>
        <p:txBody>
          <a:bodyPr>
            <a:noAutofit/>
          </a:bodyPr>
          <a:lstStyle/>
          <a:p>
            <a:r>
              <a:rPr lang="ru-RU" sz="6000" b="1" i="0" dirty="0"/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349974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228982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Что легче – </a:t>
            </a:r>
            <a:r>
              <a:rPr lang="ru-RU" sz="6000" b="1" dirty="0">
                <a:solidFill>
                  <a:srgbClr val="FF0000"/>
                </a:solidFill>
              </a:rPr>
              <a:t>1</a:t>
            </a:r>
            <a:r>
              <a:rPr lang="ru-RU" b="1" dirty="0">
                <a:solidFill>
                  <a:srgbClr val="FF0000"/>
                </a:solidFill>
              </a:rPr>
              <a:t> кг железа или</a:t>
            </a:r>
            <a:r>
              <a:rPr lang="ru-RU" sz="6000" b="1" dirty="0">
                <a:solidFill>
                  <a:srgbClr val="FF0000"/>
                </a:solidFill>
              </a:rPr>
              <a:t> 1 </a:t>
            </a:r>
            <a:r>
              <a:rPr lang="ru-RU" b="1" dirty="0">
                <a:solidFill>
                  <a:srgbClr val="FF0000"/>
                </a:solidFill>
              </a:rPr>
              <a:t>кг ваты?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789050"/>
            <a:ext cx="6400800" cy="1656230"/>
          </a:xfrm>
        </p:spPr>
        <p:txBody>
          <a:bodyPr>
            <a:normAutofit/>
          </a:bodyPr>
          <a:lstStyle/>
          <a:p>
            <a:r>
              <a:rPr lang="ru-RU" sz="6600" b="1" i="0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52367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234963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Глазомерная станция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875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520" y="980660"/>
            <a:ext cx="7056980" cy="1728240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sz="4900" b="1" dirty="0">
                <a:solidFill>
                  <a:srgbClr val="FF0000"/>
                </a:solidFill>
              </a:rPr>
              <a:t>Какова высота этого класса?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ru-RU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</a:p>
          <a:p>
            <a:pPr indent="0">
              <a:buNone/>
            </a:pPr>
            <a:r>
              <a:rPr lang="ru-RU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                 254 см</a:t>
            </a:r>
          </a:p>
        </p:txBody>
      </p:sp>
    </p:spTree>
    <p:extLst>
      <p:ext uri="{BB962C8B-B14F-4D97-AF65-F5344CB8AC3E}">
        <p14:creationId xmlns:p14="http://schemas.microsoft.com/office/powerpoint/2010/main" val="314235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3717820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rgbClr val="FF0000"/>
                </a:solidFill>
              </a:rPr>
              <a:t>Какова ширина ученической тетради? 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20" y="4149100"/>
            <a:ext cx="1365440" cy="19314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536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1773550"/>
          </a:xfrm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Какова длина парты?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ru-RU" sz="4800" dirty="0">
                <a:solidFill>
                  <a:srgbClr val="FF0000"/>
                </a:solidFill>
              </a:rPr>
              <a:t>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08189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0944178">
            <a:off x="0" y="-963610"/>
            <a:ext cx="9324660" cy="6408890"/>
          </a:xfrm>
          <a:prstGeom prst="irregularSeal1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«Занимательная</a:t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станция»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420" y="4221110"/>
            <a:ext cx="8065120" cy="14402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b="1" dirty="0">
                <a:solidFill>
                  <a:srgbClr val="FF0000"/>
                </a:solidFill>
              </a:rPr>
              <a:t>Время зря ты не теряй,</a:t>
            </a:r>
          </a:p>
          <a:p>
            <a:pPr>
              <a:lnSpc>
                <a:spcPct val="100000"/>
              </a:lnSpc>
            </a:pPr>
            <a:r>
              <a:rPr lang="ru-RU" sz="3600" b="1" dirty="0">
                <a:solidFill>
                  <a:srgbClr val="FF0000"/>
                </a:solidFill>
              </a:rPr>
              <a:t>На вопросы отвечай</a:t>
            </a:r>
            <a:r>
              <a:rPr lang="ru-RU" sz="48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427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1917570"/>
          </a:xfrm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Какова длина обычного карандаша?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49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2289820"/>
          </a:xfrm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Сколько весит ученическая тетрадь в 12 листов?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149100"/>
            <a:ext cx="6400800" cy="1008140"/>
          </a:xfrm>
        </p:spPr>
        <p:txBody>
          <a:bodyPr>
            <a:normAutofit/>
          </a:bodyPr>
          <a:lstStyle/>
          <a:p>
            <a:r>
              <a:rPr lang="ru-RU" sz="40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 г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0438"/>
            <a:ext cx="1697038" cy="2400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7376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Сколько весит кирпич?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кг</a:t>
            </a:r>
          </a:p>
        </p:txBody>
      </p:sp>
    </p:spTree>
    <p:extLst>
      <p:ext uri="{BB962C8B-B14F-4D97-AF65-F5344CB8AC3E}">
        <p14:creationId xmlns:p14="http://schemas.microsoft.com/office/powerpoint/2010/main" val="358146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2205610"/>
          </a:xfrm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Сколько весит футбольный мяч?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0">
              <a:buNone/>
            </a:pPr>
            <a:r>
              <a:rPr lang="ru-RU" sz="4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indent="0">
              <a:buNone/>
            </a:pPr>
            <a:endParaRPr lang="ru-RU" sz="4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>
              <a:buNone/>
            </a:pPr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400 г</a:t>
            </a:r>
          </a:p>
        </p:txBody>
      </p:sp>
    </p:spTree>
    <p:extLst>
      <p:ext uri="{BB962C8B-B14F-4D97-AF65-F5344CB8AC3E}">
        <p14:creationId xmlns:p14="http://schemas.microsoft.com/office/powerpoint/2010/main" val="151916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Сколько весит воробей?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endParaRPr lang="ru-RU" dirty="0"/>
          </a:p>
          <a:p>
            <a:pPr indent="0">
              <a:buNone/>
            </a:pPr>
            <a:endParaRPr lang="ru-RU" dirty="0"/>
          </a:p>
          <a:p>
            <a:pPr indent="0">
              <a:buNone/>
            </a:pPr>
            <a:endParaRPr lang="ru-RU" dirty="0"/>
          </a:p>
          <a:p>
            <a:pPr indent="0">
              <a:buNone/>
            </a:pPr>
            <a:endParaRPr lang="ru-RU" dirty="0"/>
          </a:p>
          <a:p>
            <a:pPr indent="0" algn="just">
              <a:buNone/>
            </a:pPr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60 г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680" y="6496760"/>
            <a:ext cx="3349688" cy="236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21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Сколько весит слон?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540" y="1844780"/>
            <a:ext cx="6696930" cy="403256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530" y="2438400"/>
            <a:ext cx="6584870" cy="3048001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ru-RU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pPr indent="0">
              <a:buNone/>
            </a:pPr>
            <a:r>
              <a:rPr lang="ru-RU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5 т</a:t>
            </a:r>
          </a:p>
        </p:txBody>
      </p:sp>
    </p:spTree>
    <p:extLst>
      <p:ext uri="{BB962C8B-B14F-4D97-AF65-F5344CB8AC3E}">
        <p14:creationId xmlns:p14="http://schemas.microsoft.com/office/powerpoint/2010/main" val="81618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400" y="764630"/>
            <a:ext cx="8209140" cy="5256730"/>
          </a:xfrm>
          <a:prstGeom prst="star32">
            <a:avLst/>
          </a:prstGeom>
          <a:pattFill prst="solidDmnd">
            <a:fgClr>
              <a:srgbClr val="FFFF00"/>
            </a:fgClr>
            <a:bgClr>
              <a:srgbClr val="7030A0"/>
            </a:bgClr>
          </a:pattFill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rgbClr val="FF0000"/>
                </a:solidFill>
              </a:rPr>
              <a:t>Станция</a:t>
            </a:r>
            <a:r>
              <a:rPr lang="ru-RU" sz="5400" b="1" dirty="0">
                <a:solidFill>
                  <a:schemeClr val="bg1"/>
                </a:solidFill>
              </a:rPr>
              <a:t> </a:t>
            </a:r>
            <a:r>
              <a:rPr lang="ru-RU" sz="6000" b="1" dirty="0">
                <a:solidFill>
                  <a:srgbClr val="0070C0"/>
                </a:solidFill>
              </a:rPr>
              <a:t>«</a:t>
            </a:r>
            <a:r>
              <a:rPr lang="ru-RU" sz="6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Мозаика</a:t>
            </a:r>
            <a:r>
              <a:rPr lang="ru-RU" sz="6000" b="1" dirty="0">
                <a:solidFill>
                  <a:srgbClr val="0070C0"/>
                </a:solidFill>
              </a:rPr>
              <a:t>»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192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80" y="980660"/>
            <a:ext cx="7561049" cy="4752660"/>
          </a:xfrm>
        </p:spPr>
      </p:pic>
    </p:spTree>
    <p:extLst>
      <p:ext uri="{BB962C8B-B14F-4D97-AF65-F5344CB8AC3E}">
        <p14:creationId xmlns:p14="http://schemas.microsoft.com/office/powerpoint/2010/main" val="14730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90" y="1052670"/>
            <a:ext cx="7345019" cy="4824670"/>
          </a:xfrm>
        </p:spPr>
      </p:pic>
    </p:spTree>
    <p:extLst>
      <p:ext uri="{BB962C8B-B14F-4D97-AF65-F5344CB8AC3E}">
        <p14:creationId xmlns:p14="http://schemas.microsoft.com/office/powerpoint/2010/main" val="336202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90" y="1844780"/>
            <a:ext cx="7417029" cy="3960550"/>
          </a:xfrm>
        </p:spPr>
      </p:pic>
    </p:spTree>
    <p:extLst>
      <p:ext uri="{BB962C8B-B14F-4D97-AF65-F5344CB8AC3E}">
        <p14:creationId xmlns:p14="http://schemas.microsoft.com/office/powerpoint/2010/main" val="154947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430" y="2708900"/>
            <a:ext cx="8137130" cy="1872260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b="1" dirty="0">
                <a:solidFill>
                  <a:srgbClr val="FF0000"/>
                </a:solidFill>
              </a:rPr>
              <a:t>Цифровой знак, обозначающий отсутствие величины.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365130"/>
            <a:ext cx="6400800" cy="1080150"/>
          </a:xfrm>
        </p:spPr>
        <p:txBody>
          <a:bodyPr>
            <a:noAutofit/>
          </a:bodyPr>
          <a:lstStyle/>
          <a:p>
            <a:r>
              <a:rPr lang="ru-RU" sz="5400" b="1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29592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60" y="879303"/>
            <a:ext cx="7777079" cy="4998037"/>
          </a:xfrm>
        </p:spPr>
      </p:pic>
    </p:spTree>
    <p:extLst>
      <p:ext uri="{BB962C8B-B14F-4D97-AF65-F5344CB8AC3E}">
        <p14:creationId xmlns:p14="http://schemas.microsoft.com/office/powerpoint/2010/main" val="199647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80" y="1052670"/>
            <a:ext cx="7417029" cy="4680650"/>
          </a:xfrm>
        </p:spPr>
      </p:pic>
    </p:spTree>
    <p:extLst>
      <p:ext uri="{BB962C8B-B14F-4D97-AF65-F5344CB8AC3E}">
        <p14:creationId xmlns:p14="http://schemas.microsoft.com/office/powerpoint/2010/main" val="34292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90" y="1052670"/>
            <a:ext cx="7633060" cy="4968690"/>
          </a:xfrm>
        </p:spPr>
      </p:pic>
    </p:spTree>
    <p:extLst>
      <p:ext uri="{BB962C8B-B14F-4D97-AF65-F5344CB8AC3E}">
        <p14:creationId xmlns:p14="http://schemas.microsoft.com/office/powerpoint/2010/main" val="185727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460" y="260560"/>
            <a:ext cx="7921100" cy="5760800"/>
          </a:xfrm>
          <a:prstGeom prst="sun">
            <a:avLst>
              <a:gd name="adj" fmla="val 16071"/>
            </a:avLst>
          </a:prstGeom>
          <a:blipFill>
            <a:blip r:embed="rId2"/>
            <a:tile tx="0" ty="0" sx="100000" sy="100000" flip="none" algn="tl"/>
          </a:blipFill>
          <a:ln w="76200"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Станция</a:t>
            </a: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«Считалка»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675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71600" y="548600"/>
            <a:ext cx="6400800" cy="864120"/>
          </a:xfrm>
        </p:spPr>
        <p:txBody>
          <a:bodyPr>
            <a:noAutofit/>
          </a:bodyPr>
          <a:lstStyle/>
          <a:p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52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14387">
            <a:off x="2028809" y="155559"/>
            <a:ext cx="6048840" cy="8281152"/>
          </a:xfrm>
        </p:spPr>
      </p:pic>
    </p:spTree>
    <p:extLst>
      <p:ext uri="{BB962C8B-B14F-4D97-AF65-F5344CB8AC3E}">
        <p14:creationId xmlns:p14="http://schemas.microsoft.com/office/powerpoint/2010/main" val="118375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429607">
            <a:off x="-933599" y="1595072"/>
            <a:ext cx="10336751" cy="4596253"/>
          </a:xfrm>
          <a:prstGeom prst="lightningBol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Станция</a:t>
            </a:r>
            <a:b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«Ошибок»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941210"/>
            <a:ext cx="6400800" cy="288040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146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13+65=51</a:t>
            </a:r>
            <a:b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944270"/>
          </a:xfrm>
        </p:spPr>
        <p:txBody>
          <a:bodyPr>
            <a:normAutofit fontScale="25000" lnSpcReduction="20000"/>
          </a:bodyPr>
          <a:lstStyle/>
          <a:p>
            <a:r>
              <a:rPr lang="ru-RU" sz="17600" b="1" i="0" cap="all" spc="3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15+36=51</a:t>
            </a:r>
          </a:p>
          <a:p>
            <a:r>
              <a:rPr lang="ru-RU" sz="12300" b="1" i="0" cap="all" spc="3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7600" b="1" i="0" cap="all" spc="3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16+35=51</a:t>
            </a:r>
          </a:p>
          <a:p>
            <a:br>
              <a:rPr lang="ru-RU" sz="4000" b="1" i="0" cap="all" spc="3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758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43+82=71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944270"/>
          </a:xfrm>
        </p:spPr>
        <p:txBody>
          <a:bodyPr>
            <a:normAutofit fontScale="92500" lnSpcReduction="20000"/>
          </a:bodyPr>
          <a:lstStyle/>
          <a:p>
            <a:r>
              <a:rPr lang="ru-RU" sz="44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48+23=71</a:t>
            </a:r>
          </a:p>
          <a:p>
            <a:r>
              <a:rPr lang="ru-RU" sz="44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43+28=71</a:t>
            </a:r>
          </a:p>
        </p:txBody>
      </p:sp>
    </p:spTree>
    <p:extLst>
      <p:ext uri="{BB962C8B-B14F-4D97-AF65-F5344CB8AC3E}">
        <p14:creationId xmlns:p14="http://schemas.microsoft.com/office/powerpoint/2010/main" val="143434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73+15=106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088290"/>
          </a:xfrm>
        </p:spPr>
        <p:txBody>
          <a:bodyPr>
            <a:normAutofit fontScale="92500" lnSpcReduction="10000"/>
          </a:bodyPr>
          <a:lstStyle/>
          <a:p>
            <a:r>
              <a:rPr lang="ru-RU" sz="44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35+71=106</a:t>
            </a:r>
          </a:p>
          <a:p>
            <a:r>
              <a:rPr lang="ru-RU" sz="44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31+75=106</a:t>
            </a:r>
          </a:p>
        </p:txBody>
      </p:sp>
    </p:spTree>
    <p:extLst>
      <p:ext uri="{BB962C8B-B14F-4D97-AF65-F5344CB8AC3E}">
        <p14:creationId xmlns:p14="http://schemas.microsoft.com/office/powerpoint/2010/main" val="206929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03560" y="1556740"/>
            <a:ext cx="6400800" cy="849620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</a:rPr>
              <a:t>32+41=46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800900" cy="2304320"/>
          </a:xfrm>
        </p:spPr>
        <p:txBody>
          <a:bodyPr>
            <a:noAutofit/>
          </a:bodyPr>
          <a:lstStyle/>
          <a:p>
            <a:r>
              <a:rPr lang="ru-RU" sz="48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12+34=46</a:t>
            </a:r>
          </a:p>
          <a:p>
            <a:r>
              <a:rPr lang="ru-RU" sz="48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14+32=46</a:t>
            </a:r>
          </a:p>
        </p:txBody>
      </p:sp>
    </p:spTree>
    <p:extLst>
      <p:ext uri="{BB962C8B-B14F-4D97-AF65-F5344CB8AC3E}">
        <p14:creationId xmlns:p14="http://schemas.microsoft.com/office/powerpoint/2010/main" val="371761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480" y="1124680"/>
            <a:ext cx="7417030" cy="331246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Чему равен вес соли, которую надо съесть, чтобы хорошо узнать человека?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149100"/>
            <a:ext cx="6400800" cy="1224170"/>
          </a:xfrm>
        </p:spPr>
        <p:txBody>
          <a:bodyPr>
            <a:noAutofit/>
          </a:bodyPr>
          <a:lstStyle/>
          <a:p>
            <a:r>
              <a:rPr lang="ru-RU" sz="6000" b="1" i="0" dirty="0"/>
              <a:t>Пуд</a:t>
            </a:r>
          </a:p>
        </p:txBody>
      </p:sp>
    </p:spTree>
    <p:extLst>
      <p:ext uri="{BB962C8B-B14F-4D97-AF65-F5344CB8AC3E}">
        <p14:creationId xmlns:p14="http://schemas.microsoft.com/office/powerpoint/2010/main" val="273897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32+65=79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808390"/>
          </a:xfrm>
        </p:spPr>
        <p:txBody>
          <a:bodyPr>
            <a:noAutofit/>
          </a:bodyPr>
          <a:lstStyle/>
          <a:p>
            <a:r>
              <a:rPr lang="ru-RU" sz="48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53+26=79</a:t>
            </a:r>
          </a:p>
          <a:p>
            <a:r>
              <a:rPr lang="ru-RU" sz="48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56+23=79</a:t>
            </a:r>
          </a:p>
        </p:txBody>
      </p:sp>
    </p:spTree>
    <p:extLst>
      <p:ext uri="{BB962C8B-B14F-4D97-AF65-F5344CB8AC3E}">
        <p14:creationId xmlns:p14="http://schemas.microsoft.com/office/powerpoint/2010/main" val="84668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470" y="116540"/>
            <a:ext cx="7993110" cy="3600500"/>
          </a:xfrm>
          <a:prstGeom prst="rightArrow">
            <a:avLst/>
          </a:prstGeom>
          <a:pattFill prst="pct5">
            <a:fgClr>
              <a:srgbClr val="FFFF00"/>
            </a:fgClr>
            <a:bgClr>
              <a:schemeClr val="tx1"/>
            </a:bgClr>
          </a:pattFill>
        </p:spPr>
        <p:txBody>
          <a:bodyPr>
            <a:no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Станция «Логическая»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872910" cy="2520350"/>
          </a:xfrm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Логику свою включай,</a:t>
            </a:r>
          </a:p>
          <a:p>
            <a:r>
              <a:rPr lang="ru-RU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задачу правильно решай.</a:t>
            </a:r>
          </a:p>
        </p:txBody>
      </p:sp>
    </p:spTree>
    <p:extLst>
      <p:ext uri="{BB962C8B-B14F-4D97-AF65-F5344CB8AC3E}">
        <p14:creationId xmlns:p14="http://schemas.microsoft.com/office/powerpoint/2010/main" val="128440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00" y="1295400"/>
            <a:ext cx="7128990" cy="4509930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Arial Black" pitchFamily="34" charset="0"/>
              </a:rPr>
              <a:t>Две девочки сажали деревья, а одна -  цветы. Что сажала Таня, если Света с Ларисой и Лариса с Таней сажали разные растения?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560" y="1628750"/>
            <a:ext cx="6400800" cy="194427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643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480" y="908650"/>
            <a:ext cx="7417030" cy="482467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Century" pitchFamily="18" charset="0"/>
              </a:rPr>
              <a:t>Три девочки нарисовали двух кошек и одного зайца, каждая по одному животному. Что нарисовала Ася, если Катя с Асей и Лена с Асей нарисовали разных животных?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211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407787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Два мальчика купили марки, один – значок и один – открытку. Что купил Толя, если Женя с Толей и Толя с Юрой купили разные предметы, а Миша купил значок?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02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490" y="1295400"/>
            <a:ext cx="7417030" cy="4077870"/>
          </a:xfrm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Haettenschweiler" pitchFamily="34" charset="0"/>
              </a:rPr>
              <a:t>Станция</a:t>
            </a:r>
            <a:br>
              <a:rPr lang="ru-RU" sz="4400" b="1" dirty="0">
                <a:solidFill>
                  <a:srgbClr val="FF0000"/>
                </a:solidFill>
                <a:latin typeface="Haettenschweiler" pitchFamily="34" charset="0"/>
              </a:rPr>
            </a:br>
            <a:br>
              <a:rPr lang="ru-RU" sz="4400" b="1" dirty="0">
                <a:solidFill>
                  <a:srgbClr val="FF0000"/>
                </a:solidFill>
                <a:latin typeface="Haettenschweiler" pitchFamily="34" charset="0"/>
              </a:rPr>
            </a:br>
            <a:br>
              <a:rPr lang="ru-RU" sz="4400" b="1" dirty="0">
                <a:solidFill>
                  <a:srgbClr val="FF0000"/>
                </a:solidFill>
                <a:latin typeface="Haettenschweiler" pitchFamily="34" charset="0"/>
              </a:rPr>
            </a:br>
            <a:r>
              <a:rPr lang="ru-RU" sz="4400" b="1" dirty="0">
                <a:solidFill>
                  <a:srgbClr val="FF0000"/>
                </a:solidFill>
                <a:latin typeface="Haettenschweiler" pitchFamily="34" charset="0"/>
              </a:rPr>
              <a:t>« конечная»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548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4653950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Вот закончилась игра, 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подвести итог пора.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Кто же лучше всех трудился,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На этот наш секрет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зритель нам даст ответ.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306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520" y="1859280"/>
            <a:ext cx="6984970" cy="257786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Английская мера длины, давшая имя героине известной сказки. 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4221110"/>
            <a:ext cx="6400800" cy="1368190"/>
          </a:xfrm>
        </p:spPr>
        <p:txBody>
          <a:bodyPr>
            <a:noAutofit/>
          </a:bodyPr>
          <a:lstStyle/>
          <a:p>
            <a:r>
              <a:rPr lang="ru-RU" sz="6000" b="1" i="0" dirty="0"/>
              <a:t>Дюйм</a:t>
            </a:r>
          </a:p>
        </p:txBody>
      </p:sp>
    </p:spTree>
    <p:extLst>
      <p:ext uri="{BB962C8B-B14F-4D97-AF65-F5344CB8AC3E}">
        <p14:creationId xmlns:p14="http://schemas.microsoft.com/office/powerpoint/2010/main" val="57862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92977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 Заменитель числа </a:t>
            </a:r>
            <a:r>
              <a:rPr lang="ru-RU" sz="5400" b="1" dirty="0">
                <a:solidFill>
                  <a:srgbClr val="FF0000"/>
                </a:solidFill>
              </a:rPr>
              <a:t>1</a:t>
            </a:r>
            <a:r>
              <a:rPr lang="ru-RU" b="1" dirty="0">
                <a:solidFill>
                  <a:srgbClr val="FF0000"/>
                </a:solidFill>
              </a:rPr>
              <a:t> при счёте.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6000" b="1" i="0" dirty="0"/>
              <a:t>Раз</a:t>
            </a:r>
          </a:p>
        </p:txBody>
      </p:sp>
    </p:spTree>
    <p:extLst>
      <p:ext uri="{BB962C8B-B14F-4D97-AF65-F5344CB8AC3E}">
        <p14:creationId xmlns:p14="http://schemas.microsoft.com/office/powerpoint/2010/main" val="284813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500" y="1859280"/>
            <a:ext cx="7273010" cy="243384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Шесть квадратов на двенадцати рёбрах. 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31550" y="1052670"/>
            <a:ext cx="6400800" cy="1440200"/>
          </a:xfrm>
        </p:spPr>
        <p:txBody>
          <a:bodyPr>
            <a:noAutofit/>
          </a:bodyPr>
          <a:lstStyle/>
          <a:p>
            <a:r>
              <a:rPr lang="ru-RU" sz="6000" b="1" i="0" dirty="0"/>
              <a:t>Куб</a:t>
            </a:r>
          </a:p>
        </p:txBody>
      </p:sp>
    </p:spTree>
    <p:extLst>
      <p:ext uri="{BB962C8B-B14F-4D97-AF65-F5344CB8AC3E}">
        <p14:creationId xmlns:p14="http://schemas.microsoft.com/office/powerpoint/2010/main" val="3162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713740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b="1" dirty="0">
                <a:solidFill>
                  <a:srgbClr val="FF0000"/>
                </a:solidFill>
              </a:rPr>
              <a:t>Единица измерения углов. 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6000" b="1" i="0" dirty="0"/>
              <a:t>Градус</a:t>
            </a:r>
          </a:p>
        </p:txBody>
      </p:sp>
    </p:spTree>
    <p:extLst>
      <p:ext uri="{BB962C8B-B14F-4D97-AF65-F5344CB8AC3E}">
        <p14:creationId xmlns:p14="http://schemas.microsoft.com/office/powerpoint/2010/main" val="428704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382</TotalTime>
  <Words>497</Words>
  <Application>Microsoft Office PowerPoint</Application>
  <PresentationFormat>Экран (4:3)</PresentationFormat>
  <Paragraphs>106</Paragraphs>
  <Slides>56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67" baseType="lpstr">
      <vt:lpstr>Arial</vt:lpstr>
      <vt:lpstr>Arial Black</vt:lpstr>
      <vt:lpstr>Calibri</vt:lpstr>
      <vt:lpstr>Century</vt:lpstr>
      <vt:lpstr>Constantia</vt:lpstr>
      <vt:lpstr>Courier New</vt:lpstr>
      <vt:lpstr>Garamond</vt:lpstr>
      <vt:lpstr>Haettenschweiler</vt:lpstr>
      <vt:lpstr>Times New Roman</vt:lpstr>
      <vt:lpstr>Wingdings</vt:lpstr>
      <vt:lpstr>Кутюр</vt:lpstr>
      <vt:lpstr>Разработка  внеклассного мероприятия для учащихся 5-6 классов </vt:lpstr>
      <vt:lpstr>Математическая  эстафета </vt:lpstr>
      <vt:lpstr>«Занимательная   станция»</vt:lpstr>
      <vt:lpstr> Цифровой знак, обозначающий отсутствие величины.</vt:lpstr>
      <vt:lpstr>Чему равен вес соли, которую надо съесть, чтобы хорошо узнать человека? </vt:lpstr>
      <vt:lpstr>Английская мера длины, давшая имя героине известной сказки. </vt:lpstr>
      <vt:lpstr> Заменитель числа 1 при счёте. </vt:lpstr>
      <vt:lpstr>Шесть квадратов на двенадцати рёбрах. </vt:lpstr>
      <vt:lpstr> Единица измерения углов. </vt:lpstr>
      <vt:lpstr>Единица со свитой из шести нулей. </vt:lpstr>
      <vt:lpstr>Эту неотъемлемую часть геометрической фигуры можно превратить в полезное ископаемое при помощи мягкого знака. </vt:lpstr>
      <vt:lpstr>Что такое жидкий килограмм? </vt:lpstr>
      <vt:lpstr>Вопрос для решения. </vt:lpstr>
      <vt:lpstr>Какую скорость развивает во время полёта птица Эму? </vt:lpstr>
      <vt:lpstr>Сколько граней у шестигранного карандаша? </vt:lpstr>
      <vt:lpstr>Какую часть от часа составляет  5  минут? </vt:lpstr>
      <vt:lpstr>Бежала тройка лошадей.  Каждая лошадь пробежала по 5 км. Сколько километров проехал ямщик?</vt:lpstr>
      <vt:lpstr>Инструмент для измерения углов. </vt:lpstr>
      <vt:lpstr>Наименьшее натуральное число. </vt:lpstr>
      <vt:lpstr>Как одним словом назвать сумму сторон многоугольника? </vt:lpstr>
      <vt:lpstr>Число гномов в одном из мультсериалов Диснея. </vt:lpstr>
      <vt:lpstr>Сколько лет спала принцесса в сказке Ш.Перро? </vt:lpstr>
      <vt:lpstr>Назовите фамилию автора учебника по математике. </vt:lpstr>
      <vt:lpstr>Сколько лет нашей школе? </vt:lpstr>
      <vt:lpstr>Что легче – 1 кг железа или 1 кг ваты? </vt:lpstr>
      <vt:lpstr>Глазомерная станция</vt:lpstr>
      <vt:lpstr> Какова высота этого класса? </vt:lpstr>
      <vt:lpstr>Какова ширина ученической тетради? </vt:lpstr>
      <vt:lpstr>Какова длина парты? </vt:lpstr>
      <vt:lpstr>Какова длина обычного карандаша? </vt:lpstr>
      <vt:lpstr>Сколько весит ученическая тетрадь в 12 листов? </vt:lpstr>
      <vt:lpstr>Сколько весит кирпич? </vt:lpstr>
      <vt:lpstr>Сколько весит футбольный мяч? </vt:lpstr>
      <vt:lpstr>Сколько весит воробей? </vt:lpstr>
      <vt:lpstr>Сколько весит слон? </vt:lpstr>
      <vt:lpstr>Станция «Мозаика»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Станция    «Считалка»</vt:lpstr>
      <vt:lpstr>52</vt:lpstr>
      <vt:lpstr>Станция    «Ошибок»</vt:lpstr>
      <vt:lpstr>13+65=51 </vt:lpstr>
      <vt:lpstr>43+82=71</vt:lpstr>
      <vt:lpstr>73+15=106</vt:lpstr>
      <vt:lpstr>32+41=46</vt:lpstr>
      <vt:lpstr>32+65=79</vt:lpstr>
      <vt:lpstr>Станция «Логическая»</vt:lpstr>
      <vt:lpstr>Две девочки сажали деревья, а одна -  цветы. Что сажала Таня, если Света с Ларисой и Лариса с Таней сажали разные растения?</vt:lpstr>
      <vt:lpstr>Три девочки нарисовали двух кошек и одного зайца, каждая по одному животному. Что нарисовала Ася, если Катя с Асей и Лена с Асей нарисовали разных животных?</vt:lpstr>
      <vt:lpstr>Два мальчика купили марки, один – значок и один – открытку. Что купил Толя, если Женя с Толей и Толя с Юрой купили разные предметы, а Миша купил значок?</vt:lpstr>
      <vt:lpstr>Станция   « конечная»</vt:lpstr>
      <vt:lpstr>Вот закончилась игра,  подвести итог пора. Кто же лучше всех трудился, На этот наш секрет зритель нам даст ответ.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 Цифровой знак, обозначающий отсутствие величины.</dc:title>
  <dc:creator>05</dc:creator>
  <cp:lastModifiedBy>Халипа Тагиров</cp:lastModifiedBy>
  <cp:revision>40</cp:revision>
  <dcterms:created xsi:type="dcterms:W3CDTF">2013-04-04T04:50:36Z</dcterms:created>
  <dcterms:modified xsi:type="dcterms:W3CDTF">2023-01-27T16:17:58Z</dcterms:modified>
</cp:coreProperties>
</file>