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5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6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7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8.xml" ContentType="application/vnd.openxmlformats-officedocument.theme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19.xml" ContentType="application/vnd.openxmlformats-officedocument.theme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20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21.xml" ContentType="application/vnd.openxmlformats-officedocument.theme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22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3.xml" ContentType="application/vnd.openxmlformats-officedocument.theme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24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theme/theme25.xml" ContentType="application/vnd.openxmlformats-officedocument.theme+xml"/>
  <Override PartName="/ppt/theme/theme2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20" r:id="rId5"/>
    <p:sldMasterId id="2147483768" r:id="rId6"/>
    <p:sldMasterId id="2147483792" r:id="rId7"/>
    <p:sldMasterId id="2147483804" r:id="rId8"/>
    <p:sldMasterId id="2147483816" r:id="rId9"/>
    <p:sldMasterId id="2147483828" r:id="rId10"/>
    <p:sldMasterId id="2147483840" r:id="rId11"/>
    <p:sldMasterId id="2147483852" r:id="rId12"/>
    <p:sldMasterId id="2147483864" r:id="rId13"/>
    <p:sldMasterId id="2147483876" r:id="rId14"/>
    <p:sldMasterId id="2147483888" r:id="rId15"/>
    <p:sldMasterId id="2147483900" r:id="rId16"/>
    <p:sldMasterId id="2147483912" r:id="rId17"/>
    <p:sldMasterId id="2147483924" r:id="rId18"/>
    <p:sldMasterId id="2147483936" r:id="rId19"/>
    <p:sldMasterId id="2147483948" r:id="rId20"/>
    <p:sldMasterId id="2147483972" r:id="rId21"/>
    <p:sldMasterId id="2147483984" r:id="rId22"/>
    <p:sldMasterId id="2147484080" r:id="rId23"/>
    <p:sldMasterId id="2147484118" r:id="rId24"/>
    <p:sldMasterId id="2147484130" r:id="rId25"/>
  </p:sldMasterIdLst>
  <p:notesMasterIdLst>
    <p:notesMasterId r:id="rId67"/>
  </p:notesMasterIdLst>
  <p:sldIdLst>
    <p:sldId id="324" r:id="rId26"/>
    <p:sldId id="293" r:id="rId27"/>
    <p:sldId id="306" r:id="rId28"/>
    <p:sldId id="307" r:id="rId29"/>
    <p:sldId id="257" r:id="rId30"/>
    <p:sldId id="258" r:id="rId31"/>
    <p:sldId id="315" r:id="rId32"/>
    <p:sldId id="292" r:id="rId33"/>
    <p:sldId id="259" r:id="rId34"/>
    <p:sldId id="260" r:id="rId35"/>
    <p:sldId id="262" r:id="rId36"/>
    <p:sldId id="309" r:id="rId37"/>
    <p:sldId id="299" r:id="rId38"/>
    <p:sldId id="300" r:id="rId39"/>
    <p:sldId id="301" r:id="rId40"/>
    <p:sldId id="311" r:id="rId41"/>
    <p:sldId id="266" r:id="rId42"/>
    <p:sldId id="312" r:id="rId43"/>
    <p:sldId id="268" r:id="rId44"/>
    <p:sldId id="269" r:id="rId45"/>
    <p:sldId id="271" r:id="rId46"/>
    <p:sldId id="270" r:id="rId47"/>
    <p:sldId id="316" r:id="rId48"/>
    <p:sldId id="320" r:id="rId49"/>
    <p:sldId id="272" r:id="rId50"/>
    <p:sldId id="323" r:id="rId51"/>
    <p:sldId id="273" r:id="rId52"/>
    <p:sldId id="274" r:id="rId53"/>
    <p:sldId id="313" r:id="rId54"/>
    <p:sldId id="276" r:id="rId55"/>
    <p:sldId id="277" r:id="rId56"/>
    <p:sldId id="278" r:id="rId57"/>
    <p:sldId id="279" r:id="rId58"/>
    <p:sldId id="280" r:id="rId59"/>
    <p:sldId id="281" r:id="rId60"/>
    <p:sldId id="283" r:id="rId61"/>
    <p:sldId id="284" r:id="rId62"/>
    <p:sldId id="303" r:id="rId63"/>
    <p:sldId id="304" r:id="rId64"/>
    <p:sldId id="290" r:id="rId65"/>
    <p:sldId id="325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B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63" Type="http://schemas.openxmlformats.org/officeDocument/2006/relationships/slide" Target="slides/slide38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slide" Target="slides/slide33.xml"/><Relationship Id="rId66" Type="http://schemas.openxmlformats.org/officeDocument/2006/relationships/slide" Target="slides/slide4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Relationship Id="rId61" Type="http://schemas.openxmlformats.org/officeDocument/2006/relationships/slide" Target="slides/slide3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slide" Target="slides/slide35.xml"/><Relationship Id="rId65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slide" Target="slides/slide39.xml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slide" Target="slides/slide34.xml"/><Relationship Id="rId67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slide" Target="slides/slide37.xml"/><Relationship Id="rId7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07-01-26T02:36:10.203"/>
    </inkml:context>
    <inkml:brush xml:id="br0">
      <inkml:brushProperty name="width" value="0.05292" units="cm"/>
      <inkml:brushProperty name="height" value="0.05292" units="cm"/>
      <inkml:brushProperty name="fitToCurve" value="1"/>
      <inkml:brushProperty name="ignorePressure" value="1"/>
    </inkml:brush>
  </inkml:definitions>
  <inkml:trace contextRef="#ctx0" brushRef="#br0">0 0</inkml:trace>
  <inkml:trace contextRef="#ctx0" brushRef="#br0" timeOffset="3922">74 48</inkml:trace>
  <inkml:trace contextRef="#ctx0" brushRef="#br0" timeOffset="4156">74 48</inkml:trace>
  <inkml:trace contextRef="#ctx0" brushRef="#br0" timeOffset="4406">74 48</inkml:trace>
  <inkml:trace contextRef="#ctx0" brushRef="#br0" timeOffset="4797">74 48,'0'0</inkml:trace>
  <inkml:trace contextRef="#ctx0" brushRef="#br0" timeOffset="5172">49 48,'0'0,"-24"0,24-24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FD94C-06C3-464F-8151-A296590527EB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6CCEB-8FA6-463A-8D23-7E407CD8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639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BEF51A-69C9-4285-BFEB-58EF6D26F9F8}" type="slidenum">
              <a:rPr lang="ru-RU" altLang="ru-RU">
                <a:solidFill>
                  <a:prstClr val="black"/>
                </a:solidFill>
              </a:rPr>
              <a:pPr/>
              <a:t>2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CCEB-8FA6-463A-8D23-7E407CD82CB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456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6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8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9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0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5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66A9D-F474-4995-9E6D-DE8DF7EE2232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27CA1-D6EA-4CB7-9F54-A486A352C9BE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ED37C-4827-41C7-B10F-E8A94727BAB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37598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358A9-46FB-47C8-BB77-75A2923B0DC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40407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6C139C42-4588-4317-8461-5D59D6B3E31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82362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9D3FE-6EFE-488B-A9DB-7352118F04D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8572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CC077-829D-4BD2-8986-0031C351982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13843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2971E-0BAE-4C3A-A23B-59EE43C01BD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64680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68637-444E-4ADA-8390-4128BF489F8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00051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097F8-452E-4A44-B2F6-E062130188A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52347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79FC6-DE71-485E-937E-48DB86DEA01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19238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10B71-7DC6-49E4-B11F-5F5DB704AA8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913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096A-B36A-4EA1-989E-6E2D1930C6C3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C186E-A288-4A27-A8DB-47EB1A878B1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4986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8EB54-5C46-483A-AE3E-825095D0B06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49915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CBE80-FFEF-4F4A-8F76-B278106CCE2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10321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ABEDD6EB-6240-40FC-BEB3-D6E4063F4BA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29603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83F11-21F1-4610-B2E0-8A607188BB0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2155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ECD96-7D60-4BC5-927E-DFF687FD3A6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2425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91710-EC2B-48E6-9AEF-5F61CBA9A30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7160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A4103-61D7-48B7-B7FB-CF874FB0609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36339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9C5C9-BF20-4F54-9898-19961CE811C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57905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E1FC0-63BE-483B-87ED-444332A1D49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064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3861D-4212-4A66-BE7C-C5031E481647}" type="datetime9">
              <a:rPr lang="ru-RU" smtClean="0"/>
              <a:pPr>
                <a:defRPr/>
              </a:pPr>
              <a:t>29.01.2023 11:16:29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EE67A-6B0A-4C03-A037-4BE2AF080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56807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DFBC7-C6DD-4B7A-9561-CC578D9D9D1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43702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C2A76-3727-400B-9F01-D2FB5981519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19557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012AA-6EF4-4F65-97DD-C8301822EEF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92973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7480F-5F3C-46B5-A5FA-4046BBBB2A9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51540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DA4798C2-270B-4992-8C2E-C64F576F83F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72096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8A6BE-95B7-4CB8-8249-35D6824BC42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79549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FB2A7-3337-4E01-B74D-1A5D99B5822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12284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D40B8-1523-4D31-A1BA-DF9E993EE1A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43971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62F62-8779-4F7A-A5C9-B5E746E7283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78041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259AE-2034-471E-B00E-5D2E68A1A52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72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58CA6-8929-418C-95BD-30067C54FDC0}" type="datetime9">
              <a:rPr lang="ru-RU" smtClean="0"/>
              <a:pPr>
                <a:defRPr/>
              </a:pPr>
              <a:t>29.01.2023 11:16:29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AFE83-0059-4FD4-8AD4-CB9E864ED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52441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5DDFF-9287-4385-96F0-6BEFB55FB11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7643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9BDB3-ED0F-41A4-91AA-AD3458C7AD9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24201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E24E5-D85E-4E28-B50E-E516C5679D4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97044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E10F1-35AC-4EF4-9A0D-0E4D1A66615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08392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24A35-DF7A-4DDA-B231-E1F2715A632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32600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4BF55271-6510-48AE-BA46-AEFB83206D3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03048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4BF09-9116-4CC0-814E-B824C3A6A17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2824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2BFA3-E4B4-4958-B5D4-ED33561240D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51904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C3BD0-2438-490B-8DAE-B0A7D4C962C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02402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BE089-D116-4EFE-A7F7-C93B800CD4D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244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E94CD16A-8A4F-4D8E-AEAD-71EBC67F473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99503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89988-FD79-475C-A8DF-C35B6BEAC7B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44749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30052-2BA3-429A-B784-363BC16255E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29229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971F1-8D2D-4AC0-BDD3-36AA00C91D8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88502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C4750-EF83-43FE-8FAF-A8FD195E0F9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53485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8E8C2-AC13-4645-B7F1-00B8DEAFA86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45827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54046-AE0E-4866-ACF4-7619F2F1521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40855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5" y="-387"/>
              <a:ext cx="3198" cy="5330"/>
              <a:chOff x="1635" y="771"/>
              <a:chExt cx="3666" cy="4100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0"/>
                <a:ext cx="735" cy="4091"/>
                <a:chOff x="1635" y="780"/>
                <a:chExt cx="735" cy="4091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4" y="771"/>
                <a:ext cx="734" cy="4090"/>
                <a:chOff x="1634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8" y="780"/>
                <a:ext cx="734" cy="4091"/>
                <a:chOff x="1639" y="780"/>
                <a:chExt cx="734" cy="4091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5" y="771"/>
                <a:ext cx="736" cy="4090"/>
                <a:chOff x="1636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F20D8807-2B17-4028-B5F6-7ABFE0A561E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C9A97-F752-46C2-AC7C-37FA56E589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94724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268B5-5E2A-4098-96D8-31495C95A5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1552F-38EE-44D0-9EDE-0211586601F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14992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F7037-B645-4165-B048-9D4A2405B8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C0C57-16C9-41A0-B2FE-8D95EA61090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60352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D28A-1AC1-4B7E-92BD-EC9687A8BB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E0B9A-EDAB-4F83-848D-C74E28019A4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662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9246E-B9C8-4F2D-8CBA-C0640008B7D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25779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DBABE-97FE-409C-B53A-B2B1CAF536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8BCF3-7736-4D2F-BD2D-7B31A626532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69397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A6153-7DB0-4A68-9E8E-83D1392138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60B1-E315-4AD3-9926-9C51FB2CFE2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56681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9642B-4F00-49D5-992D-FAB8512420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F4E91-67A1-485F-9FEA-315139CCBEF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44766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1ED59-85B2-48A7-99D3-D0280F0C3D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3D6A1-C886-42E2-B37A-0F61064AEE1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77280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5C2C2-7138-44F1-98F1-0B2D23BB73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7D5C2-C459-4318-BA1C-2D2BD91DE11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11079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3A9CD-426D-4E30-8845-497B06342B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9B440-AFA1-4DE5-A628-903236B58D2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24673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5D473-D7D4-4B7E-AAB0-62C926178A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13C6A-AB12-4F8E-A388-E64E9D4D5CF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93998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5" y="-387"/>
              <a:ext cx="3198" cy="5330"/>
              <a:chOff x="1635" y="771"/>
              <a:chExt cx="3666" cy="4100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0"/>
                <a:ext cx="735" cy="4091"/>
                <a:chOff x="1635" y="780"/>
                <a:chExt cx="735" cy="4091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4" y="771"/>
                <a:ext cx="734" cy="4090"/>
                <a:chOff x="1634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8" y="780"/>
                <a:ext cx="734" cy="4091"/>
                <a:chOff x="1639" y="780"/>
                <a:chExt cx="734" cy="4091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5" y="771"/>
                <a:ext cx="736" cy="4090"/>
                <a:chOff x="1636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3E3481D1-EF49-4636-8705-7ECB4ED90E5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C9A97-F752-46C2-AC7C-37FA56E589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20762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268B5-5E2A-4098-96D8-31495C95A5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E4D96-1F18-43CA-81BE-CC93E1DDE98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29844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F7037-B645-4165-B048-9D4A2405B8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5C0CA-7332-4111-8FB3-4E34921A624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278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89D03-1C80-402F-B958-A35176BC2A0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97460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D28A-1AC1-4B7E-92BD-EC9687A8BB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F8A4-1A6C-43D6-97CE-F2494C9B2D6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68157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DBABE-97FE-409C-B53A-B2B1CAF536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A7D31-2A95-44FA-AD8F-7D5B17C74E3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48809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A6153-7DB0-4A68-9E8E-83D1392138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F1063-37A8-4CBB-AE4E-9F519A6C5AC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48597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9642B-4F00-49D5-992D-FAB8512420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94A9B-2871-41C2-AC67-AC32E6A3FDF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92145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1ED59-85B2-48A7-99D3-D0280F0C3D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F3E31-1AAA-4326-99A5-FDC8AA968D7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65084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5C2C2-7138-44F1-98F1-0B2D23BB73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8C0E0-669E-4189-AC28-D1E9EEDAFF0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89112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3A9CD-426D-4E30-8845-497B06342B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44FA8-AC67-4F59-B9C6-B17EFB341C9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53258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5D473-D7D4-4B7E-AAB0-62C926178A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D2D9F-426F-491A-9E4A-92793A53CBF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17774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5" y="-387"/>
              <a:ext cx="3198" cy="5330"/>
              <a:chOff x="1635" y="771"/>
              <a:chExt cx="3666" cy="4100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0"/>
                <a:ext cx="735" cy="4091"/>
                <a:chOff x="1635" y="780"/>
                <a:chExt cx="735" cy="4091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4" y="771"/>
                <a:ext cx="734" cy="4090"/>
                <a:chOff x="1634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8" y="780"/>
                <a:ext cx="734" cy="4091"/>
                <a:chOff x="1639" y="780"/>
                <a:chExt cx="734" cy="4091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5" y="771"/>
                <a:ext cx="736" cy="4090"/>
                <a:chOff x="1636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A59F2B17-464A-429B-8C2E-B280FFE3B24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C9A97-F752-46C2-AC7C-37FA56E589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25532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268B5-5E2A-4098-96D8-31495C95A5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954EC-9C89-45AF-9808-A674DA3C3ED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275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4AF1D-A660-4FC8-9F0F-09C463F0973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0447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F7037-B645-4165-B048-9D4A2405B8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F67F4-719A-48A8-AB79-95A688A6C24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6109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D28A-1AC1-4B7E-92BD-EC9687A8BB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103E3-BC1E-465A-9138-65D5D165294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39660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DBABE-97FE-409C-B53A-B2B1CAF536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C88AF-BE33-40FB-9C7A-684E4E695DC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15452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A6153-7DB0-4A68-9E8E-83D1392138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C872D-3298-4EED-A1A4-16F25DD0CD1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54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9642B-4F00-49D5-992D-FAB8512420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B0A6-D64E-488D-82FC-A65EC1A1D6E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88128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1ED59-85B2-48A7-99D3-D0280F0C3D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AB933-80CF-4DEF-A1CF-E306457CA13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61485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5C2C2-7138-44F1-98F1-0B2D23BB73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4B7F4-75C2-4A39-8D16-2D4CD2D59FF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5132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3A9CD-426D-4E30-8845-497B06342B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47257-4F81-4645-932D-F608BF0DD90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0700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5D473-D7D4-4B7E-AAB0-62C926178A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78CF7-8F81-4F08-B54F-59BA1EB8BA4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38055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5" y="-387"/>
              <a:ext cx="3198" cy="5330"/>
              <a:chOff x="1635" y="771"/>
              <a:chExt cx="3666" cy="4100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0"/>
                <a:ext cx="735" cy="4091"/>
                <a:chOff x="1635" y="780"/>
                <a:chExt cx="735" cy="4091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4" y="771"/>
                <a:ext cx="734" cy="4090"/>
                <a:chOff x="1634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8" y="780"/>
                <a:ext cx="734" cy="4091"/>
                <a:chOff x="1639" y="780"/>
                <a:chExt cx="734" cy="4091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5" y="771"/>
                <a:ext cx="736" cy="4090"/>
                <a:chOff x="1636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D2FACF6F-DACA-4630-96AD-B77161AC0B5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C9A97-F752-46C2-AC7C-37FA56E589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056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2F792-A050-4185-8C76-7201313AC67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63700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268B5-5E2A-4098-96D8-31495C95A5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EBFC5-5CB7-4177-9D3C-6153AE7E15F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16698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F7037-B645-4165-B048-9D4A2405B8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E8C1-DD3B-4BBA-8F33-8FCAE64E797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9318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D28A-1AC1-4B7E-92BD-EC9687A8BB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0479C-2FDD-4DEE-91CD-9EE4743C776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4034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DBABE-97FE-409C-B53A-B2B1CAF536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DFB6F-F650-4A62-9E3B-5B3773D373C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01189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A6153-7DB0-4A68-9E8E-83D1392138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7BDD1-4A9C-4E65-BE19-E6DD8DBCAF7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12045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9642B-4F00-49D5-992D-FAB8512420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24195-3334-4349-B81C-8930C6E0EF1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68912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1ED59-85B2-48A7-99D3-D0280F0C3D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6FF6D-DE46-4524-B065-F2BAC996765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75586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5C2C2-7138-44F1-98F1-0B2D23BB73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33F24-B159-42CC-84EF-B0B5690B29C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74407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3A9CD-426D-4E30-8845-497B06342B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E3DEEE-EC98-4F96-9468-B5D9A4574D6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60046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5D473-D7D4-4B7E-AAB0-62C926178A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6757F-255D-46F2-9FCB-30696E8319A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903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78D3C-7E3C-431C-BE66-9D047894D0A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3663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5" y="-387"/>
              <a:ext cx="3198" cy="5330"/>
              <a:chOff x="1635" y="771"/>
              <a:chExt cx="3666" cy="4100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0"/>
                <a:ext cx="735" cy="4091"/>
                <a:chOff x="1635" y="780"/>
                <a:chExt cx="735" cy="4091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4" y="771"/>
                <a:ext cx="734" cy="4090"/>
                <a:chOff x="1634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8" y="780"/>
                <a:ext cx="734" cy="4091"/>
                <a:chOff x="1639" y="780"/>
                <a:chExt cx="734" cy="4091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5" y="771"/>
                <a:ext cx="736" cy="4090"/>
                <a:chOff x="1636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3B8F2F18-AD00-4DCE-95D4-D6376CBCAAB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C9A97-F752-46C2-AC7C-37FA56E589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6782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268B5-5E2A-4098-96D8-31495C95A5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6CDAD-2F17-4DB1-AAE2-1D1392EA7AD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71883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F7037-B645-4165-B048-9D4A2405B8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63C7B-E545-48B5-947F-18B0C43D06A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51005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D28A-1AC1-4B7E-92BD-EC9687A8BB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DDD5C-9EB2-4163-98E6-C3943493450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03326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DBABE-97FE-409C-B53A-B2B1CAF536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7932F-1BDF-4431-B98A-E3CACA191E3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80122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A6153-7DB0-4A68-9E8E-83D1392138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727A3-4666-46A0-9B6A-A97DFD31C18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2461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9642B-4F00-49D5-992D-FAB8512420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7CB1-9BB8-4639-97F8-1188C327252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86834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1ED59-85B2-48A7-99D3-D0280F0C3D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6A37E-3D78-4AD3-86E5-41410FDCC92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01312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5C2C2-7138-44F1-98F1-0B2D23BB73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6457E-C280-40FC-8DC2-C047F94BA6F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71234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3A9CD-426D-4E30-8845-497B06342B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FBC15-093E-44DC-AE6D-57096E25055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371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757D-3B09-453D-8CBF-880912B861C4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70A89-2ACF-4C71-8552-93D49825291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5449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5D473-D7D4-4B7E-AAB0-62C926178A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9A264-9A97-4850-BAC7-94ED30D27E4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2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5" y="-387"/>
              <a:ext cx="3198" cy="5330"/>
              <a:chOff x="1635" y="771"/>
              <a:chExt cx="3666" cy="4100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0"/>
                <a:ext cx="735" cy="4091"/>
                <a:chOff x="1635" y="780"/>
                <a:chExt cx="735" cy="4091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4" y="771"/>
                <a:ext cx="734" cy="4090"/>
                <a:chOff x="1634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8" y="780"/>
                <a:ext cx="734" cy="4091"/>
                <a:chOff x="1639" y="780"/>
                <a:chExt cx="734" cy="4091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5" y="771"/>
                <a:ext cx="736" cy="4090"/>
                <a:chOff x="1636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3120611F-AA75-4F1E-8083-4F9533582E4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C9A97-F752-46C2-AC7C-37FA56E589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88311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268B5-5E2A-4098-96D8-31495C95A5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8E34-663C-4DE1-B0E5-7D230E65D52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6464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F7037-B645-4165-B048-9D4A2405B8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2D398-75B8-4BFA-AFBE-A1499CA2A19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43849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D28A-1AC1-4B7E-92BD-EC9687A8BB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1D784-FF6A-4B9B-84FA-7BD6152AB03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75272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DBABE-97FE-409C-B53A-B2B1CAF536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522FE-D767-4B2E-9D47-8FBF07BB4AF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84481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A6153-7DB0-4A68-9E8E-83D1392138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9FAB5-ED34-494B-93B0-3B9AAE93A12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52798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9642B-4F00-49D5-992D-FAB8512420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88AF9-9D17-452B-9D6E-AEC15F11744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61096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1ED59-85B2-48A7-99D3-D0280F0C3D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02742-3EE9-46D3-A519-576A7231B6E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35557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5C2C2-7138-44F1-98F1-0B2D23BB73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007D6-EC82-44F4-91B1-A4E52A7A23C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07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6E855-9CAC-4BA0-9A4B-0095DF216BF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81357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3A9CD-426D-4E30-8845-497B06342B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8E57D-103D-476B-81E2-8A0323EDCD3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24743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5D473-D7D4-4B7E-AAB0-62C926178A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57F75-6AA1-42D5-B3AD-1C05CF504F2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37057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5" y="-387"/>
              <a:ext cx="3198" cy="5330"/>
              <a:chOff x="1635" y="771"/>
              <a:chExt cx="3666" cy="4100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0"/>
                <a:ext cx="735" cy="4091"/>
                <a:chOff x="1635" y="780"/>
                <a:chExt cx="735" cy="4091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4" y="771"/>
                <a:ext cx="734" cy="4090"/>
                <a:chOff x="1634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8" y="780"/>
                <a:ext cx="734" cy="4091"/>
                <a:chOff x="1639" y="780"/>
                <a:chExt cx="734" cy="4091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5" y="771"/>
                <a:ext cx="736" cy="4090"/>
                <a:chOff x="1636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4D7C4BC1-B9E4-4017-8071-E86CFC398D1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C9A97-F752-46C2-AC7C-37FA56E589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10177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268B5-5E2A-4098-96D8-31495C95A5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589B7-78B1-428E-8944-5C007900629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48982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F7037-B645-4165-B048-9D4A2405B8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2EE9A-3C64-4231-9D9D-E7F7BF0F64F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72473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D28A-1AC1-4B7E-92BD-EC9687A8BB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AEB1E-B2D4-4940-B6BE-AFA80E819AE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81695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DBABE-97FE-409C-B53A-B2B1CAF536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6FA7C-53F0-4A5F-A1F9-6FA03171516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891490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A6153-7DB0-4A68-9E8E-83D1392138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32198-2FCD-4419-ACBB-957637CD290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767815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9642B-4F00-49D5-992D-FAB8512420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A096C-0B63-4E55-B4D5-9027C3963E2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3256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1ED59-85B2-48A7-99D3-D0280F0C3D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3459E-A0A6-40A7-991A-4413D2F2298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7788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EAC31-5388-435C-8147-B2AEF712B42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7235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5C2C2-7138-44F1-98F1-0B2D23BB73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171FE-33B9-4968-80DC-50B9B21A125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02402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3A9CD-426D-4E30-8845-497B06342B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C2F10-C549-493D-A4EC-625C6941BB8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027521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5D473-D7D4-4B7E-AAB0-62C926178A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E014B-1A22-4CF6-97E8-2AC4CAC4B0B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56250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5" y="-387"/>
              <a:ext cx="3198" cy="5330"/>
              <a:chOff x="1635" y="771"/>
              <a:chExt cx="3666" cy="4100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0"/>
                <a:ext cx="735" cy="4091"/>
                <a:chOff x="1635" y="780"/>
                <a:chExt cx="735" cy="4091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4" y="771"/>
                <a:ext cx="734" cy="4090"/>
                <a:chOff x="1634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8" y="780"/>
                <a:ext cx="734" cy="4091"/>
                <a:chOff x="1639" y="780"/>
                <a:chExt cx="734" cy="4091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5" y="771"/>
                <a:ext cx="736" cy="4090"/>
                <a:chOff x="1636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17CC0BDC-83DA-402B-835F-04DD6774215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44BDC-73D2-4760-87B1-39266687754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258471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5085E-DCE7-4019-8CC2-9C2C7FA92D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4F0EF-A858-4ECD-B81E-D4AEF343465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38704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FF069-C1C4-469B-AB08-FFAF02AF3AA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8799B-BA7D-415A-A305-58A9C556FC1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167574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2C8F2-B8E7-4188-AD00-4AE4AF891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7ACE4-EBE0-48C2-8A24-CF109CBE0DE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445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F0271-43DC-48A8-B2B7-C4549D790B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BAE95-76E6-466A-94F6-5709B7B8FB0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072988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A3A52-655B-442F-8623-228C904313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21F1C-70EC-465A-A084-89838D6AC41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07203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D0D21-EB6C-4411-923A-93AEDB7B33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6E642-E0E5-4D87-B85D-89DD641056A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0109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65812-FB8E-476F-BB7B-FE6798DF93F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05430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A2CD6-1533-45DF-A4D9-DD535EE2CC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13155-1B17-455D-AD27-FFCDAFF76F6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34537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0D659-108D-44A8-9222-44ABF5775D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80013-5F76-49FD-9FBC-2D8EE194BCC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948287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30D69-C478-4F65-89B7-AB9F04AD29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FC995-723F-4598-B28A-81FF94A2449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557876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A023A-44DD-438C-B05E-60835A1512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668C-3D42-49FB-916E-BA81B3A0DAA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00965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5" y="-387"/>
              <a:ext cx="3198" cy="5330"/>
              <a:chOff x="1635" y="771"/>
              <a:chExt cx="3666" cy="4100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0"/>
                <a:ext cx="735" cy="4091"/>
                <a:chOff x="1635" y="780"/>
                <a:chExt cx="735" cy="4091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4" y="771"/>
                <a:ext cx="734" cy="4090"/>
                <a:chOff x="1634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8" y="780"/>
                <a:ext cx="734" cy="4091"/>
                <a:chOff x="1639" y="780"/>
                <a:chExt cx="734" cy="4091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5" y="771"/>
                <a:ext cx="736" cy="4090"/>
                <a:chOff x="1636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F86B45D9-B41F-457A-A911-B6C239F0B56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44BDC-73D2-4760-87B1-39266687754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975643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5085E-DCE7-4019-8CC2-9C2C7FA92D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BDE5D-5707-462E-8440-53368209339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93649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FF069-C1C4-469B-AB08-FFAF02AF3AA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38444-D82C-496F-B955-360EAE16227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34935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2C8F2-B8E7-4188-AD00-4AE4AF891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9857F-4505-4A81-AF56-9431BF4C15F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76272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F0271-43DC-48A8-B2B7-C4549D790B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B155A-A74E-4E98-ABB2-F2069DF012B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92853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A3A52-655B-442F-8623-228C904313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FCC5B-BB79-4F16-BD59-F360450B3E9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2780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1198C-C8C0-40F8-A47B-44747B393CF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234331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D0D21-EB6C-4411-923A-93AEDB7B33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EF593-FCDE-45CC-82D9-DC0CEB296FC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08315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A2CD6-1533-45DF-A4D9-DD535EE2CC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79113-BC52-4871-AC37-A7FAA2C21BE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56489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0D659-108D-44A8-9222-44ABF5775D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1005E-34CC-4384-A1AE-09C4564F999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107781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30D69-C478-4F65-89B7-AB9F04AD29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908DF-BCF0-43D4-8423-13DA341B6BD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33610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A023A-44DD-438C-B05E-60835A1512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D8574-411F-451E-87F7-459611DF0B7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404222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3379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>
                <a:gd name="T0" fmla="*/ 1523 w 3699"/>
                <a:gd name="T1" fmla="*/ 2611 h 2613"/>
                <a:gd name="T2" fmla="*/ 3698 w 3699"/>
                <a:gd name="T3" fmla="*/ 2612 h 2613"/>
                <a:gd name="T4" fmla="*/ 3698 w 3699"/>
                <a:gd name="T5" fmla="*/ 2228 h 2613"/>
                <a:gd name="T6" fmla="*/ 0 w 3699"/>
                <a:gd name="T7" fmla="*/ 0 h 2613"/>
                <a:gd name="T8" fmla="*/ 160 w 3699"/>
                <a:gd name="T9" fmla="*/ 118 h 2613"/>
                <a:gd name="T10" fmla="*/ 292 w 3699"/>
                <a:gd name="T11" fmla="*/ 219 h 2613"/>
                <a:gd name="T12" fmla="*/ 441 w 3699"/>
                <a:gd name="T13" fmla="*/ 347 h 2613"/>
                <a:gd name="T14" fmla="*/ 585 w 3699"/>
                <a:gd name="T15" fmla="*/ 482 h 2613"/>
                <a:gd name="T16" fmla="*/ 796 w 3699"/>
                <a:gd name="T17" fmla="*/ 711 h 2613"/>
                <a:gd name="T18" fmla="*/ 983 w 3699"/>
                <a:gd name="T19" fmla="*/ 955 h 2613"/>
                <a:gd name="T20" fmla="*/ 1119 w 3699"/>
                <a:gd name="T21" fmla="*/ 1168 h 2613"/>
                <a:gd name="T22" fmla="*/ 1238 w 3699"/>
                <a:gd name="T23" fmla="*/ 1388 h 2613"/>
                <a:gd name="T24" fmla="*/ 1331 w 3699"/>
                <a:gd name="T25" fmla="*/ 1608 h 2613"/>
                <a:gd name="T26" fmla="*/ 1400 w 3699"/>
                <a:gd name="T27" fmla="*/ 1809 h 2613"/>
                <a:gd name="T28" fmla="*/ 1447 w 3699"/>
                <a:gd name="T29" fmla="*/ 1979 h 2613"/>
                <a:gd name="T30" fmla="*/ 1490 w 3699"/>
                <a:gd name="T31" fmla="*/ 2190 h 2613"/>
                <a:gd name="T32" fmla="*/ 1511 w 3699"/>
                <a:gd name="T33" fmla="*/ 2374 h 2613"/>
                <a:gd name="T34" fmla="*/ 1523 w 3699"/>
                <a:gd name="T35" fmla="*/ 2611 h 2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FFFFFF"/>
                </a:solidFill>
              </a:endParaRPr>
            </a:p>
          </p:txBody>
        </p:sp>
        <p:sp>
          <p:nvSpPr>
            <p:cNvPr id="33796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FFFFFF"/>
                </a:solidFill>
              </a:endParaRPr>
            </a:p>
          </p:txBody>
        </p:sp>
      </p:grpSp>
      <p:sp>
        <p:nvSpPr>
          <p:cNvPr id="33797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F6BBCF28-E2B3-43EF-A7EE-F367801A5F44}" type="datetime9">
              <a:rPr lang="ru-RU" altLang="ru-RU" smtClean="0">
                <a:solidFill>
                  <a:srgbClr val="FFFFFF"/>
                </a:solidFill>
              </a:rPr>
              <a:pPr/>
              <a:t>29.01.2023 11:16:29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3801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C3F9EB9-D8F8-41F8-B857-7B2E2A88211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057304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AB108C-BEE0-4147-BCB2-9D5FA446EE81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F9329-077C-4C95-9FAB-6210E3D1BC5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752875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3CEDB1-4B85-4956-BCA6-413D3CAD4B5C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2C36C-3B87-4CBB-BB6A-38CB35EF812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24173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DC69D9-288F-4D78-A499-ECFDA9C5816F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F5948-F1C6-46EC-B778-F4D5EEBA20D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477836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2899DB-8E48-4746-A1C0-85BF44920B37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81A69-5BAF-420D-9C48-B68A1046AB9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6471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F10DCDE0-B8AD-4337-B4F1-EF91458FD5F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87998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FC811-FB23-4438-AC7A-8C286A60D49D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B27E0-12BA-4B6F-8321-3735DE67471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74782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9F1E06-54B6-4479-BFDA-5ABD76ADBC32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297328-994E-4BCB-AD41-FEBADF43F04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65458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E3365C-C912-4F3E-8C87-6BC0C717336D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71C40-D768-4884-98DF-57406136310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2460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569B75-E57F-42AD-9F75-C3EAF9446C02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436ADB-AD75-43D9-974D-B58A2190353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976462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E07BAD-7F93-4F3B-9C17-0EE7B3DE42E7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F5A553-D194-497A-88A4-C2FA08A32CB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18963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9AACE4-244E-4CC7-A7C6-0421A340B26B}" type="datetime9">
              <a:rPr lang="ru-RU" altLang="ru-RU" smtClean="0">
                <a:solidFill>
                  <a:srgbClr val="FFFFFF"/>
                </a:solidFill>
              </a:rPr>
              <a:pPr/>
              <a:t>29.01.2023 11:16:30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9C9BD-FD03-4056-BBD3-45D32B6B7F8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80626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755EE3-7567-4E41-B7C6-8F3FB315CA4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EDE2F8-5EC6-4F24-86CD-3DE627E5BB2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strips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BE99F0-06CA-4B86-8E8F-B91DBF8733F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1FC32-EE05-4A93-9B3A-8E97E45CA2B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strips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30AFFB-4526-4C5F-B024-D69E20BC39F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CD696-B679-4E87-9FD1-2177E829148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trips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36DCA8-8A54-4A78-9D7B-51CCEEFEB88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0C193D-6446-419D-ACA4-FEF9F5E3A0B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>
    <p:strips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D2BF9-17EB-4C1E-BEB8-C0DD030F95A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540411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FEDE04-1475-4CCA-8D4F-07F0FEECB5A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BFFFA1-4107-42FE-BD90-7A7380B942F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strips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F19EF9-2C90-449D-8B22-0F184E2193C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785A46-616F-4109-B52C-BA64C439CC5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trips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BFC49A-1D50-4360-BF8E-2C1280D4F72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9D3DA9-5341-4922-A109-6D1B6C516A7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trips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65B2DF-C390-447F-A9F4-5CB02D495EA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82779-1094-4483-937F-6BDD9A9021C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trips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8FB71C-5E6E-480A-AF13-2C868876AF8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3CF77-1011-4DB0-8E68-BBACC5B149F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strips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52F153-774D-4890-9B15-AA95FE8711C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494004-05BB-4E24-9888-99485F0CB4C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trips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C92256-227C-4683-B102-2DAF3A7D29C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BC4E9-2DEE-4517-BB36-5340237A594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trips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757CCC-A199-44A9-8167-E0121E44D20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F44BDC-73D2-4760-87B1-39266687754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7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8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9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6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 rot="5400000">
              <a:off x="1175" y="-390"/>
              <a:ext cx="3197" cy="5332"/>
              <a:chOff x="1635" y="772"/>
              <a:chExt cx="3666" cy="4101"/>
            </a:xfrm>
          </p:grpSpPr>
          <p:grpSp>
            <p:nvGrpSpPr>
              <p:cNvPr id="36" name="Group 16"/>
              <p:cNvGrpSpPr>
                <a:grpSpLocks/>
              </p:cNvGrpSpPr>
              <p:nvPr/>
            </p:nvGrpSpPr>
            <p:grpSpPr bwMode="auto">
              <a:xfrm>
                <a:off x="1635" y="781"/>
                <a:ext cx="735" cy="4092"/>
                <a:chOff x="1635" y="781"/>
                <a:chExt cx="735" cy="4092"/>
              </a:xfrm>
            </p:grpSpPr>
            <p:sp>
              <p:nvSpPr>
                <p:cNvPr id="52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4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7" name="Group 21"/>
              <p:cNvGrpSpPr>
                <a:grpSpLocks/>
              </p:cNvGrpSpPr>
              <p:nvPr/>
            </p:nvGrpSpPr>
            <p:grpSpPr bwMode="auto">
              <a:xfrm>
                <a:off x="2603" y="772"/>
                <a:ext cx="734" cy="4091"/>
                <a:chOff x="1633" y="783"/>
                <a:chExt cx="734" cy="4091"/>
              </a:xfrm>
            </p:grpSpPr>
            <p:sp>
              <p:nvSpPr>
                <p:cNvPr id="48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3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79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1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7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8" name="Group 26"/>
              <p:cNvGrpSpPr>
                <a:grpSpLocks/>
              </p:cNvGrpSpPr>
              <p:nvPr/>
            </p:nvGrpSpPr>
            <p:grpSpPr bwMode="auto">
              <a:xfrm>
                <a:off x="3598" y="781"/>
                <a:ext cx="734" cy="4092"/>
                <a:chOff x="1639" y="781"/>
                <a:chExt cx="734" cy="4092"/>
              </a:xfrm>
            </p:grpSpPr>
            <p:sp>
              <p:nvSpPr>
                <p:cNvPr id="44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9" y="82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5" y="781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8" y="80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3" y="815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9" name="Group 31"/>
              <p:cNvGrpSpPr>
                <a:grpSpLocks/>
              </p:cNvGrpSpPr>
              <p:nvPr/>
            </p:nvGrpSpPr>
            <p:grpSpPr bwMode="auto">
              <a:xfrm>
                <a:off x="4565" y="772"/>
                <a:ext cx="736" cy="4091"/>
                <a:chOff x="1636" y="783"/>
                <a:chExt cx="736" cy="4091"/>
              </a:xfrm>
            </p:grpSpPr>
            <p:sp>
              <p:nvSpPr>
                <p:cNvPr id="40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4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3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7" y="807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6"/>
                  <a:ext cx="0" cy="4050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32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8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4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4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20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6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60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61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2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3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ED61A5-77A5-45D1-81E9-D9EF734D3F0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5085E-DCE7-4019-8CC2-9C2C7FA92DD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3A10B9-6CFD-4B48-B4F5-18DA8686D14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0FF069-C1C4-469B-AB08-FFAF02AF3AA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423E7-8987-473B-A787-1A46C1AF745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403623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12FD7E-1B38-41DC-B345-097E6457920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12C8F2-B8E7-4188-AD00-4AE4AF89199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746896-C0B0-4ADB-875A-A43CDECEF85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0F0271-43DC-48A8-B2B7-C4549D790B9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A8EFD3-6F05-4275-8FB8-C1855F397D1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AA3A52-655B-442F-8623-228C9043134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3BFE49-396F-4AF7-9BAB-D6885AE7F86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5D0D21-EB6C-4411-923A-93AEDB7B33C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001C37-7D3D-4C04-AC88-5EEDFF8EECD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A2CD6-1533-45DF-A4D9-DD535EE2CCB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0E77EC-43FE-4AB0-ADE7-99896FE5B10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F0D659-108D-44A8-9222-44ABF5775DA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39C40B-1655-4CA5-B351-7A327432D77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630D69-C478-4F65-89B7-AB9F04AD29F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1ADD4-1F57-45FC-A14C-E49485D9842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1A023A-44DD-438C-B05E-60835A15123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9293D-D14A-4752-B9F8-71264BFFC31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9506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8096D-42E1-4C23-B219-800090FD1B2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398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34F6-ECB7-4D50-9CCA-1B70E4464C72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3326D-A9A6-4801-819E-941B2562409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9893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BCA4B-09F8-47E8-B502-F84A54987FF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3540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CA1ED-2426-4055-BD6B-D998A5E79D9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4697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6F6AD-252E-47DC-B04D-59D10A516EA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561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9BD7B-FDFA-45AF-964D-48238BC5196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9180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E257-53C6-4347-BB65-71EB4410327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295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ED70C29F-877C-4CBB-AF30-9947FBA569C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4935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4C03B-1C00-4FB8-B7B0-E720E13F12C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1999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9E141-B7D8-4360-9D6B-AD0B87FFC3E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247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524B5-A492-4B16-85BB-4F39A50DD5B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407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E446-5603-48AE-B7D2-376B6FBF987D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83C40-05EE-4653-9292-0A92ABE1299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5467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A3759-52C6-4257-87C7-CEAB2A7D63E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6644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B5F15-EEA4-43E2-91B2-44DD143F3CE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083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C19D0-69EB-4323-941A-9E1E2608AA0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9885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BCD9C-20A7-4F20-8E69-354F737ABF6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9547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75EA4-B127-43C7-AE67-0C8E3B03D4F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892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DBECA-FAA8-43DE-85B3-3379BDA373D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766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7CEF86E5-5945-4677-816F-3087EDD5D30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3220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5AC31-B1A9-4CD5-B805-F28E0B9E0A2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61180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662EB-35B6-463E-B8A7-84A655172B4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505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306D-1A2B-4FFC-9C2F-C5F08EB325FF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47646-8719-4BE8-9E9A-F3935E5241E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9592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848ED-278C-48AC-9532-97E56B7186F0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9020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0F339-D8B9-402D-8E0E-6FC4B4CBFD9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230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014A7-174C-4A2F-96D3-2C49488D6D0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6344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ED55C-C04E-4780-92D6-428AEAE1446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7444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E2614-8F92-4D94-9508-8869E719251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5703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A0500-1689-4A1B-A6B7-2A7BA337A2B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6853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7A5AA-CBF0-41C9-9096-59AC29D9535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8674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867591AE-055C-49E9-BFC0-06E7C8F01592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5668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F63D5-8C75-4D98-9543-6ABF9D28117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22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FD31D-A9EE-48D2-8425-ED76D0126A87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D0F18-1043-487C-848B-CADF912699B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53562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5AB46-35A2-4766-ACFA-A889132C1A5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4540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B555B-C6D3-4E86-A37F-02D4D8E897D3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5685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01788-7067-4452-97AE-385E4E2176A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9495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300FE-716E-4995-BE74-84F3AAC538A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00873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9430C-F4A2-4511-A4BB-C0A1969025A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8923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C19A7-08E3-45C6-B81E-A7285CDA6C4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01137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136E5-FFAE-4E2D-B1D3-77EE8736084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60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995FC-1CAB-46D5-AF14-4D1B6896C70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1956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EE6D218A-895B-4E14-8795-AD6C3BCDF224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09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89BF6-C54D-473E-AB37-74FC3AE8D7F8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7D2B7-0B48-4AAB-9D75-35F8DF04C4E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4050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F92E3-F0DD-46CD-83F7-717D2D47941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60974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55638-8D87-4A84-9314-0FE2539AEC2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25050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ED41E-C5B0-47DB-A997-DAFA282BD57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7457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BD36D-291F-4847-91FE-980CBB38DB3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91575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DB72B-778A-491A-B3E5-E86590813F7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2689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BD3FE-D578-4472-8DEE-3825F0824A3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2292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3A016-D776-47C3-90E2-D5376DF81CE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2022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A8208-16B9-403B-AB45-2D48166D17B9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16212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12194-B7FA-44DA-97BD-7401EEC285E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984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1939-3695-4556-B2EB-47C2186EADD2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2F6702DC-6954-4D92-87FC-15D53A0E81D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58008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A6F41-F41B-4784-ABA4-6CB398B4521A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1772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DAE49-980A-4D87-8A3C-133A7FCBF2E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78025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A5492-6284-48EC-96A5-16A1630DCEF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156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6E578-DD2D-4BFE-97C7-34F7BE46906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33038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D2A9F-ECA7-4F5A-8935-298EAC604BA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90475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210F9-6A8B-4943-A52A-E1BE778687D5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85311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3E7BD-A91B-4693-8AAB-B023A7D00051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2358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C241E-CD63-484B-BE32-D77A5F06C9F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4346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F872-96CB-4198-B54F-25ED279A66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3FB2-3A55-45C9-BC59-447A3DC0B8E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928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2CC9-4004-4324-A910-0199BC75E24E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01B2-45EA-47FB-AE62-9E4D99B66C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9944F-CD28-4DB9-A5B7-ED392ED753F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29016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9"/>
              <a:chOff x="252" y="509"/>
              <a:chExt cx="630" cy="3549"/>
            </a:xfrm>
          </p:grpSpPr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 rot="5400000">
              <a:off x="1170" y="-388"/>
              <a:ext cx="3197" cy="5331"/>
              <a:chOff x="1635" y="771"/>
              <a:chExt cx="3665" cy="4101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1635" y="782"/>
                <a:ext cx="734" cy="4090"/>
                <a:chOff x="1635" y="782"/>
                <a:chExt cx="734" cy="4090"/>
              </a:xfrm>
            </p:grpSpPr>
            <p:sp>
              <p:nvSpPr>
                <p:cNvPr id="4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5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0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3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69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Group 21"/>
              <p:cNvGrpSpPr>
                <a:grpSpLocks/>
              </p:cNvGrpSpPr>
              <p:nvPr/>
            </p:nvGrpSpPr>
            <p:grpSpPr bwMode="auto">
              <a:xfrm>
                <a:off x="2605" y="771"/>
                <a:ext cx="734" cy="4090"/>
                <a:chOff x="1635" y="782"/>
                <a:chExt cx="734" cy="4090"/>
              </a:xfrm>
            </p:grpSpPr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4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3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68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Group 26"/>
              <p:cNvGrpSpPr>
                <a:grpSpLocks/>
              </p:cNvGrpSpPr>
              <p:nvPr/>
            </p:nvGrpSpPr>
            <p:grpSpPr bwMode="auto">
              <a:xfrm>
                <a:off x="3596" y="782"/>
                <a:ext cx="734" cy="4090"/>
                <a:chOff x="1637" y="782"/>
                <a:chExt cx="734" cy="4090"/>
              </a:xfrm>
            </p:grpSpPr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8" y="822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3" y="780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6" y="80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2" y="814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Group 31"/>
              <p:cNvGrpSpPr>
                <a:grpSpLocks/>
              </p:cNvGrpSpPr>
              <p:nvPr/>
            </p:nvGrpSpPr>
            <p:grpSpPr bwMode="auto">
              <a:xfrm>
                <a:off x="4564" y="771"/>
                <a:ext cx="736" cy="4090"/>
                <a:chOff x="1635" y="782"/>
                <a:chExt cx="736" cy="4090"/>
              </a:xfrm>
            </p:grpSpPr>
            <p:sp>
              <p:nvSpPr>
                <p:cNvPr id="37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5" y="823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0" y="781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6" y="80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2" y="815"/>
                  <a:ext cx="0" cy="4049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3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Line 4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Line 44"/>
              <p:cNvSpPr>
                <a:spLocks noChangeShapeType="1"/>
              </p:cNvSpPr>
              <p:nvPr/>
            </p:nvSpPr>
            <p:spPr bwMode="auto">
              <a:xfrm flipV="1">
                <a:off x="672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Line 4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4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3660" y="528"/>
              <a:ext cx="629" cy="3548"/>
              <a:chOff x="253" y="509"/>
              <a:chExt cx="629" cy="3548"/>
            </a:xfrm>
          </p:grpSpPr>
          <p:sp>
            <p:nvSpPr>
              <p:cNvPr id="17" name="Line 52"/>
              <p:cNvSpPr>
                <a:spLocks noChangeShapeType="1"/>
              </p:cNvSpPr>
              <p:nvPr/>
            </p:nvSpPr>
            <p:spPr bwMode="auto">
              <a:xfrm flipV="1">
                <a:off x="253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Line 54"/>
              <p:cNvSpPr>
                <a:spLocks noChangeShapeType="1"/>
              </p:cNvSpPr>
              <p:nvPr/>
            </p:nvSpPr>
            <p:spPr bwMode="auto">
              <a:xfrm flipV="1">
                <a:off x="671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Line 55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57"/>
              <p:cNvSpPr>
                <a:spLocks noChangeShapeType="1"/>
              </p:cNvSpPr>
              <p:nvPr/>
            </p:nvSpPr>
            <p:spPr bwMode="auto">
              <a:xfrm flipV="1">
                <a:off x="252" y="516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59"/>
              <p:cNvSpPr>
                <a:spLocks noChangeShapeType="1"/>
              </p:cNvSpPr>
              <p:nvPr/>
            </p:nvSpPr>
            <p:spPr bwMode="auto">
              <a:xfrm flipV="1">
                <a:off x="670" y="52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60"/>
              <p:cNvSpPr>
                <a:spLocks noChangeShapeType="1"/>
              </p:cNvSpPr>
              <p:nvPr/>
            </p:nvSpPr>
            <p:spPr bwMode="auto">
              <a:xfrm flipV="1">
                <a:off x="882" y="527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AutoShape 3260"/>
          <p:cNvSpPr>
            <a:spLocks noChangeArrowheads="1"/>
          </p:cNvSpPr>
          <p:nvPr userDrawn="1"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58" name="Picture 3258" descr="ED00184_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9" name="Picture 3261" descr="j029107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0" name="Picture 3262" descr="j0303337"/>
          <p:cNvPicPr>
            <a:picLocks noChangeAspect="1" noChangeArrowheads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9A89378A-8F50-4108-AB71-45ED2FE214B8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C21-DC54-4E8B-B6AB-372267508B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8938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4C34-1D99-46DA-8E5A-EB0DAE0E3F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55931-5861-4941-8938-81F34CB4A896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15143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4252-2448-492D-9C5C-CE3365FC08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AEF4F-9B8E-4355-AE70-FEAD9D3971A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919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170B-C639-4641-86AA-5452D6034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1E3D1-FCF7-416A-A21A-20C94F394C0E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18986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5675-956B-4338-80A1-2E254CE787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EFAFC-D6A3-4A9F-9CF8-5DA2F35F3C3B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26412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ED7FB-04DC-49D9-8573-E5F7F96929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677D8-0328-43EB-ACC5-D7872FB9971C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7724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13E1-9E57-4F82-A4B9-8C55625430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C9483-CE72-45F2-B9D4-F5AF7194D54F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58691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6BE17-EED8-4F7F-8614-E9D12F15A5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D2CD8-59F4-4595-B2EB-EB1CFFD2B04D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57159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B9CBC-6EF3-49F5-9877-4FAFF62445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09DF-1C85-46B5-AB6C-32676F698E27}" type="datetime9">
              <a:rPr lang="ru-RU" smtClean="0">
                <a:solidFill>
                  <a:srgbClr val="000000"/>
                </a:solidFill>
              </a:rPr>
              <a:pPr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36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image" Target="../media/image2.wmf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image" Target="../media/image2.wmf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image" Target="../media/image2.wmf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image" Target="../media/image2.w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14" Type="http://schemas.openxmlformats.org/officeDocument/2006/relationships/image" Target="../media/image2.wmf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Relationship Id="rId14" Type="http://schemas.openxmlformats.org/officeDocument/2006/relationships/image" Target="../media/image2.wmf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Relationship Id="rId14" Type="http://schemas.openxmlformats.org/officeDocument/2006/relationships/image" Target="../media/image2.wmf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Relationship Id="rId14" Type="http://schemas.openxmlformats.org/officeDocument/2006/relationships/image" Target="../media/image2.wmf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image" Target="../media/image2.wmf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3.xml"/><Relationship Id="rId7" Type="http://schemas.openxmlformats.org/officeDocument/2006/relationships/slideLayout" Target="../slideLayouts/slideLayout207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2.xml"/><Relationship Id="rId1" Type="http://schemas.openxmlformats.org/officeDocument/2006/relationships/slideLayout" Target="../slideLayouts/slideLayout201.xml"/><Relationship Id="rId6" Type="http://schemas.openxmlformats.org/officeDocument/2006/relationships/slideLayout" Target="../slideLayouts/slideLayout206.xml"/><Relationship Id="rId11" Type="http://schemas.openxmlformats.org/officeDocument/2006/relationships/slideLayout" Target="../slideLayouts/slideLayout211.xml"/><Relationship Id="rId5" Type="http://schemas.openxmlformats.org/officeDocument/2006/relationships/slideLayout" Target="../slideLayouts/slideLayout205.xml"/><Relationship Id="rId10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204.xml"/><Relationship Id="rId9" Type="http://schemas.openxmlformats.org/officeDocument/2006/relationships/slideLayout" Target="../slideLayouts/slideLayout209.xml"/><Relationship Id="rId14" Type="http://schemas.openxmlformats.org/officeDocument/2006/relationships/image" Target="../media/image2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wmf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18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212.xml"/><Relationship Id="rId6" Type="http://schemas.openxmlformats.org/officeDocument/2006/relationships/slideLayout" Target="../slideLayouts/slideLayout217.xml"/><Relationship Id="rId11" Type="http://schemas.openxmlformats.org/officeDocument/2006/relationships/slideLayout" Target="../slideLayouts/slideLayout222.xml"/><Relationship Id="rId5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215.xml"/><Relationship Id="rId9" Type="http://schemas.openxmlformats.org/officeDocument/2006/relationships/slideLayout" Target="../slideLayouts/slideLayout220.xml"/><Relationship Id="rId14" Type="http://schemas.openxmlformats.org/officeDocument/2006/relationships/image" Target="../media/image2.wmf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25.xml"/><Relationship Id="rId7" Type="http://schemas.openxmlformats.org/officeDocument/2006/relationships/slideLayout" Target="../slideLayouts/slideLayout229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23.xml"/><Relationship Id="rId6" Type="http://schemas.openxmlformats.org/officeDocument/2006/relationships/slideLayout" Target="../slideLayouts/slideLayout228.xml"/><Relationship Id="rId11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27.xml"/><Relationship Id="rId10" Type="http://schemas.openxmlformats.org/officeDocument/2006/relationships/slideLayout" Target="../slideLayouts/slideLayout232.xml"/><Relationship Id="rId4" Type="http://schemas.openxmlformats.org/officeDocument/2006/relationships/slideLayout" Target="../slideLayouts/slideLayout226.xml"/><Relationship Id="rId9" Type="http://schemas.openxmlformats.org/officeDocument/2006/relationships/slideLayout" Target="../slideLayouts/slideLayout231.xml"/><Relationship Id="rId14" Type="http://schemas.openxmlformats.org/officeDocument/2006/relationships/image" Target="../media/image2.wmf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40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34.xml"/><Relationship Id="rId6" Type="http://schemas.openxmlformats.org/officeDocument/2006/relationships/slideLayout" Target="../slideLayouts/slideLayout239.xml"/><Relationship Id="rId11" Type="http://schemas.openxmlformats.org/officeDocument/2006/relationships/slideLayout" Target="../slideLayouts/slideLayout244.xml"/><Relationship Id="rId5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43.xml"/><Relationship Id="rId4" Type="http://schemas.openxmlformats.org/officeDocument/2006/relationships/slideLayout" Target="../slideLayouts/slideLayout237.xml"/><Relationship Id="rId9" Type="http://schemas.openxmlformats.org/officeDocument/2006/relationships/slideLayout" Target="../slideLayouts/slideLayout242.xml"/><Relationship Id="rId14" Type="http://schemas.openxmlformats.org/officeDocument/2006/relationships/image" Target="../media/image2.wmf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2.xml"/><Relationship Id="rId3" Type="http://schemas.openxmlformats.org/officeDocument/2006/relationships/slideLayout" Target="../slideLayouts/slideLayout247.xml"/><Relationship Id="rId7" Type="http://schemas.openxmlformats.org/officeDocument/2006/relationships/slideLayout" Target="../slideLayouts/slideLayout251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6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1" Type="http://schemas.openxmlformats.org/officeDocument/2006/relationships/slideLayout" Target="../slideLayouts/slideLayout255.xml"/><Relationship Id="rId5" Type="http://schemas.openxmlformats.org/officeDocument/2006/relationships/slideLayout" Target="../slideLayouts/slideLayout249.xml"/><Relationship Id="rId10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3.xml"/><Relationship Id="rId3" Type="http://schemas.openxmlformats.org/officeDocument/2006/relationships/slideLayout" Target="../slideLayouts/slideLayout258.xml"/><Relationship Id="rId7" Type="http://schemas.openxmlformats.org/officeDocument/2006/relationships/slideLayout" Target="../slideLayouts/slideLayout262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7.xml"/><Relationship Id="rId1" Type="http://schemas.openxmlformats.org/officeDocument/2006/relationships/slideLayout" Target="../slideLayouts/slideLayout256.xml"/><Relationship Id="rId6" Type="http://schemas.openxmlformats.org/officeDocument/2006/relationships/slideLayout" Target="../slideLayouts/slideLayout261.xml"/><Relationship Id="rId11" Type="http://schemas.openxmlformats.org/officeDocument/2006/relationships/slideLayout" Target="../slideLayouts/slideLayout266.xml"/><Relationship Id="rId5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65.xml"/><Relationship Id="rId4" Type="http://schemas.openxmlformats.org/officeDocument/2006/relationships/slideLayout" Target="../slideLayouts/slideLayout259.xml"/><Relationship Id="rId9" Type="http://schemas.openxmlformats.org/officeDocument/2006/relationships/slideLayout" Target="../slideLayouts/slideLayout264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0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w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2.w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2.w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2.w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image" Target="../media/image2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image" Target="../media/image2.wmf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98072-9D13-4A4A-A887-291F0873D3D7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4092" r:id="rId12"/>
    <p:sldLayoutId id="2147484093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D14440-98A6-429E-A4FE-88EC96A45CF2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925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076AD2-F709-494C-9729-4DA2797D0BDB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77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4D119C-009B-4AF4-9F7C-A4E0121E58A1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03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1AD467-A49C-4F0A-9182-84406C4A60FA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627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E94E68-5BE2-4ABB-8D29-D0CEEB88F19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F406DB-A840-4CC5-820B-2229BB2F3DFA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943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E94E68-5BE2-4ABB-8D29-D0CEEB88F19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03C375-8262-4439-9B50-F5A62047A719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36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E94E68-5BE2-4ABB-8D29-D0CEEB88F19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9515C4-3D71-4DD1-BF58-4CAF5B2A42FB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437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E94E68-5BE2-4ABB-8D29-D0CEEB88F19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B9C732-6A4B-4602-A65A-F48FE9638600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29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E94E68-5BE2-4ABB-8D29-D0CEEB88F19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C2FF0A-EC06-467B-8C9F-F9A57506210F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248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E94E68-5BE2-4ABB-8D29-D0CEEB88F19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E9788A-53C5-4F7E-9E41-291A573D16F6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08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3F7D8A-922A-4F57-9CB7-C245F50EC85D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97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E94E68-5BE2-4ABB-8D29-D0CEEB88F19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77D33C-8482-42BF-AFF8-20824CF8C6CC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369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4B9411-9A48-4AD3-BF52-569547567F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B02CB9-F871-41C5-A9BB-D03CD375EDFC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764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4B9411-9A48-4AD3-BF52-569547567F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406781-FA65-461C-9F6E-9D20F49650A3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260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32771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>
                <a:gd name="T0" fmla="*/ 1905 w 2359"/>
                <a:gd name="T1" fmla="*/ 3312 h 3314"/>
                <a:gd name="T2" fmla="*/ 2358 w 2359"/>
                <a:gd name="T3" fmla="*/ 3313 h 3314"/>
                <a:gd name="T4" fmla="*/ 2358 w 2359"/>
                <a:gd name="T5" fmla="*/ 1437 h 3314"/>
                <a:gd name="T6" fmla="*/ 0 w 2359"/>
                <a:gd name="T7" fmla="*/ 0 h 3314"/>
                <a:gd name="T8" fmla="*/ 201 w 2359"/>
                <a:gd name="T9" fmla="*/ 150 h 3314"/>
                <a:gd name="T10" fmla="*/ 366 w 2359"/>
                <a:gd name="T11" fmla="*/ 279 h 3314"/>
                <a:gd name="T12" fmla="*/ 552 w 2359"/>
                <a:gd name="T13" fmla="*/ 441 h 3314"/>
                <a:gd name="T14" fmla="*/ 732 w 2359"/>
                <a:gd name="T15" fmla="*/ 612 h 3314"/>
                <a:gd name="T16" fmla="*/ 996 w 2359"/>
                <a:gd name="T17" fmla="*/ 903 h 3314"/>
                <a:gd name="T18" fmla="*/ 1230 w 2359"/>
                <a:gd name="T19" fmla="*/ 1212 h 3314"/>
                <a:gd name="T20" fmla="*/ 1400 w 2359"/>
                <a:gd name="T21" fmla="*/ 1482 h 3314"/>
                <a:gd name="T22" fmla="*/ 1548 w 2359"/>
                <a:gd name="T23" fmla="*/ 1761 h 3314"/>
                <a:gd name="T24" fmla="*/ 1665 w 2359"/>
                <a:gd name="T25" fmla="*/ 2040 h 3314"/>
                <a:gd name="T26" fmla="*/ 1751 w 2359"/>
                <a:gd name="T27" fmla="*/ 2295 h 3314"/>
                <a:gd name="T28" fmla="*/ 1809 w 2359"/>
                <a:gd name="T29" fmla="*/ 2511 h 3314"/>
                <a:gd name="T30" fmla="*/ 1863 w 2359"/>
                <a:gd name="T31" fmla="*/ 2778 h 3314"/>
                <a:gd name="T32" fmla="*/ 1890 w 2359"/>
                <a:gd name="T33" fmla="*/ 3012 h 3314"/>
                <a:gd name="T34" fmla="*/ 1905 w 2359"/>
                <a:gd name="T35" fmla="*/ 3312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FFFFFF"/>
                </a:solidFill>
              </a:endParaRPr>
            </a:p>
          </p:txBody>
        </p:sp>
        <p:sp>
          <p:nvSpPr>
            <p:cNvPr id="32772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FFFFFF"/>
                </a:solidFill>
              </a:endParaRPr>
            </a:p>
          </p:txBody>
        </p:sp>
      </p:grpSp>
      <p:sp>
        <p:nvSpPr>
          <p:cNvPr id="3277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C9A0D36-214C-453F-B95F-A697D0D90599}" type="datetime9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29.01.2023 11:16:29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277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104A70F-ECB9-4369-A4D3-96D873816785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277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2639879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F65A4F4-C846-4791-940F-26485089A965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9" r:id="rId1"/>
    <p:sldLayoutId id="2147484120" r:id="rId2"/>
    <p:sldLayoutId id="2147484121" r:id="rId3"/>
    <p:sldLayoutId id="2147484122" r:id="rId4"/>
    <p:sldLayoutId id="2147484123" r:id="rId5"/>
    <p:sldLayoutId id="2147484124" r:id="rId6"/>
    <p:sldLayoutId id="2147484125" r:id="rId7"/>
    <p:sldLayoutId id="2147484126" r:id="rId8"/>
    <p:sldLayoutId id="2147484127" r:id="rId9"/>
    <p:sldLayoutId id="2147484128" r:id="rId10"/>
    <p:sldLayoutId id="2147484129" r:id="rId11"/>
  </p:sldLayoutIdLst>
  <p:transition>
    <p:strips/>
  </p:transition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98072-9D13-4A4A-A887-291F0873D3D7}" type="datetime9">
              <a:rPr lang="ru-RU" smtClean="0"/>
              <a:pPr/>
              <a:t>29.01.2023 11:16:29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8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32" name="Picture 36" descr="ED00184_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9B2087-9AFB-403E-9703-8DF7C19B9DB8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73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C76185-1F2A-4457-9F6A-9CB5BD0B5DF1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57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33E1F9-27B3-4969-8622-4C46AAB3CD7E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30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F9087A-333E-48AC-BCD2-4E987ED1DC7C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177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4F229E-CAFC-4CF1-BE4B-79F962D13E17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932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F04B19-5E14-4B85-8DF4-E673891690D7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987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CB4D10-40D9-4A27-977F-78B0FE88401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59" name="Rectangle 35"/>
          <p:cNvSpPr>
            <a:spLocks noChangeArrowheads="1"/>
          </p:cNvSpPr>
          <p:nvPr userDrawn="1"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269" name="Group 11"/>
          <p:cNvGrpSpPr>
            <a:grpSpLocks/>
          </p:cNvGrpSpPr>
          <p:nvPr userDrawn="1"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E0507E-5513-4B44-9B8A-BC8E471D339F}" type="datetime9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29.01.2023 11:16:29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038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5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11.bin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64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32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7" Type="http://schemas.openxmlformats.org/officeDocument/2006/relationships/image" Target="../media/image38.em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5.xml"/><Relationship Id="rId6" Type="http://schemas.openxmlformats.org/officeDocument/2006/relationships/customXml" Target="../ink/ink1.xml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86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43.w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8.x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41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49.wmf"/><Relationship Id="rId3" Type="http://schemas.openxmlformats.org/officeDocument/2006/relationships/image" Target="../media/image44.wmf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20.bin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97.x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5" Type="http://schemas.openxmlformats.org/officeDocument/2006/relationships/image" Target="../media/image50.w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2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hyperlink" Target="http://i001.radikal.ru/0911/dc/2ca6735a8be7.gif" TargetMode="External"/><Relationship Id="rId1" Type="http://schemas.openxmlformats.org/officeDocument/2006/relationships/slideLayout" Target="../slideLayouts/slideLayout92.xml"/><Relationship Id="rId4" Type="http://schemas.openxmlformats.org/officeDocument/2006/relationships/image" Target="../media/image4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i001.radikal.ru/0911/dc/2ca6735a8be7.gif" TargetMode="External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57.xml"/><Relationship Id="rId5" Type="http://schemas.openxmlformats.org/officeDocument/2006/relationships/image" Target="../media/image42.wmf"/><Relationship Id="rId4" Type="http://schemas.openxmlformats.org/officeDocument/2006/relationships/image" Target="../media/image51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0.wmf"/><Relationship Id="rId18" Type="http://schemas.openxmlformats.org/officeDocument/2006/relationships/image" Target="../media/image63.png"/><Relationship Id="rId3" Type="http://schemas.openxmlformats.org/officeDocument/2006/relationships/oleObject" Target="../embeddings/oleObject22.bin"/><Relationship Id="rId7" Type="http://schemas.openxmlformats.org/officeDocument/2006/relationships/image" Target="../media/image56.png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62.wmf"/><Relationship Id="rId2" Type="http://schemas.openxmlformats.org/officeDocument/2006/relationships/image" Target="../media/image53.png"/><Relationship Id="rId16" Type="http://schemas.openxmlformats.org/officeDocument/2006/relationships/oleObject" Target="../embeddings/oleObject27.bin"/><Relationship Id="rId1" Type="http://schemas.openxmlformats.org/officeDocument/2006/relationships/slideLayout" Target="../slideLayouts/slideLayout130.xml"/><Relationship Id="rId6" Type="http://schemas.openxmlformats.org/officeDocument/2006/relationships/image" Target="../media/image55.wmf"/><Relationship Id="rId11" Type="http://schemas.openxmlformats.org/officeDocument/2006/relationships/image" Target="../media/image59.png"/><Relationship Id="rId5" Type="http://schemas.openxmlformats.org/officeDocument/2006/relationships/oleObject" Target="../embeddings/oleObject23.bin"/><Relationship Id="rId15" Type="http://schemas.openxmlformats.org/officeDocument/2006/relationships/image" Target="../media/image61.wmf"/><Relationship Id="rId10" Type="http://schemas.openxmlformats.org/officeDocument/2006/relationships/image" Target="../media/image58.wmf"/><Relationship Id="rId19" Type="http://schemas.openxmlformats.org/officeDocument/2006/relationships/image" Target="../media/image64.png"/><Relationship Id="rId4" Type="http://schemas.openxmlformats.org/officeDocument/2006/relationships/image" Target="../media/image54.wmf"/><Relationship Id="rId9" Type="http://schemas.openxmlformats.org/officeDocument/2006/relationships/oleObject" Target="../embeddings/oleObject24.bin"/><Relationship Id="rId14" Type="http://schemas.openxmlformats.org/officeDocument/2006/relationships/oleObject" Target="../embeddings/oleObject26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2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29.bin"/><Relationship Id="rId12" Type="http://schemas.openxmlformats.org/officeDocument/2006/relationships/oleObject" Target="../embeddings/oleObject31.bin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41.xml"/><Relationship Id="rId6" Type="http://schemas.openxmlformats.org/officeDocument/2006/relationships/image" Target="../media/image68.png"/><Relationship Id="rId11" Type="http://schemas.openxmlformats.org/officeDocument/2006/relationships/image" Target="../media/image71.wmf"/><Relationship Id="rId5" Type="http://schemas.openxmlformats.org/officeDocument/2006/relationships/image" Target="../media/image67.png"/><Relationship Id="rId10" Type="http://schemas.openxmlformats.org/officeDocument/2006/relationships/oleObject" Target="../embeddings/oleObject30.bin"/><Relationship Id="rId4" Type="http://schemas.openxmlformats.org/officeDocument/2006/relationships/image" Target="../media/image66.wmf"/><Relationship Id="rId9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2.xml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9.jpe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slideLayout" Target="../slideLayouts/slideLayout16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4.xml"/><Relationship Id="rId2" Type="http://schemas.microsoft.com/office/2007/relationships/media" Target="../media/media3.wav"/><Relationship Id="rId1" Type="http://schemas.openxmlformats.org/officeDocument/2006/relationships/audi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77.png"/><Relationship Id="rId4" Type="http://schemas.openxmlformats.org/officeDocument/2006/relationships/image" Target="../media/image76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5.xml"/><Relationship Id="rId2" Type="http://schemas.microsoft.com/office/2007/relationships/media" Target="../media/media4.wav"/><Relationship Id="rId1" Type="http://schemas.openxmlformats.org/officeDocument/2006/relationships/audi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78.png"/><Relationship Id="rId4" Type="http://schemas.openxmlformats.org/officeDocument/2006/relationships/image" Target="../media/image76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7.xml"/><Relationship Id="rId2" Type="http://schemas.microsoft.com/office/2007/relationships/media" Target="../media/media5.wav"/><Relationship Id="rId1" Type="http://schemas.openxmlformats.org/officeDocument/2006/relationships/audio" Target="NULL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7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wmf"/><Relationship Id="rId1" Type="http://schemas.openxmlformats.org/officeDocument/2006/relationships/slideLayout" Target="../slideLayouts/slideLayout2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40.xml"/><Relationship Id="rId4" Type="http://schemas.openxmlformats.org/officeDocument/2006/relationships/image" Target="../media/image85.w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slideLayout" Target="../slideLayouts/slideLayout10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10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8.jpe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13.jpeg"/><Relationship Id="rId10" Type="http://schemas.openxmlformats.org/officeDocument/2006/relationships/image" Target="../media/image11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7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0" y="762000"/>
            <a:ext cx="9066213" cy="2809876"/>
          </a:xfrm>
        </p:spPr>
        <p:txBody>
          <a:bodyPr/>
          <a:lstStyle/>
          <a:p>
            <a:r>
              <a:rPr lang="ru-RU" dirty="0">
                <a:latin typeface="+mn-lt"/>
              </a:rPr>
              <a:t>Разработка урока по теме: «Арифметическая прогрессия»</a:t>
            </a:r>
            <a:br>
              <a:rPr lang="ru-RU" dirty="0">
                <a:latin typeface="+mn-lt"/>
              </a:rPr>
            </a:br>
            <a:r>
              <a:rPr lang="ru-RU" dirty="0">
                <a:latin typeface="+mn-lt"/>
              </a:rPr>
              <a:t>9кл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685800" y="3429000"/>
            <a:ext cx="8458200" cy="1752600"/>
          </a:xfrm>
        </p:spPr>
        <p:txBody>
          <a:bodyPr/>
          <a:lstStyle/>
          <a:p>
            <a:r>
              <a:rPr lang="ru-RU" dirty="0"/>
              <a:t>Учитель: Тагирова Сиянат Булганиновна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3F9EB9-D8F8-41F8-B857-7B2E2A882112}" type="slidenum">
              <a:rPr lang="ru-RU" altLang="ru-RU" smtClean="0">
                <a:solidFill>
                  <a:srgbClr val="FFFFFF"/>
                </a:solidFill>
              </a:rPr>
              <a:pPr/>
              <a:t>1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dirty="0">
                <a:solidFill>
                  <a:srgbClr val="002060"/>
                </a:solidFill>
                <a:latin typeface="Bookman Old Style" pitchFamily="18" charset="0"/>
              </a:rPr>
              <a:t>2. Последовательность (а</a:t>
            </a:r>
            <a:r>
              <a:rPr lang="en-US" altLang="ru-RU" b="1" i="1" baseline="-25000" dirty="0">
                <a:solidFill>
                  <a:srgbClr val="002060"/>
                </a:solidFill>
                <a:latin typeface="Bookman Old Style" pitchFamily="18" charset="0"/>
              </a:rPr>
              <a:t>n</a:t>
            </a:r>
            <a:r>
              <a:rPr lang="ru-RU" altLang="ru-RU" b="1" dirty="0">
                <a:solidFill>
                  <a:srgbClr val="002060"/>
                </a:solidFill>
                <a:latin typeface="Bookman Old Style" pitchFamily="18" charset="0"/>
              </a:rPr>
              <a:t>) задана формулой </a:t>
            </a:r>
            <a:endParaRPr lang="en-US" altLang="ru-RU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b="1" i="1" dirty="0">
                <a:solidFill>
                  <a:srgbClr val="002060"/>
                </a:solidFill>
                <a:latin typeface="Bookman Old Style" pitchFamily="18" charset="0"/>
              </a:rPr>
              <a:t>				</a:t>
            </a:r>
            <a:r>
              <a:rPr lang="ru-RU" altLang="ru-RU" b="1" i="1" dirty="0">
                <a:solidFill>
                  <a:srgbClr val="C00000"/>
                </a:solidFill>
                <a:latin typeface="Bookman Old Style" pitchFamily="18" charset="0"/>
              </a:rPr>
              <a:t>а</a:t>
            </a:r>
            <a:r>
              <a:rPr lang="en-US" altLang="ru-RU" b="1" i="1" baseline="-25000" dirty="0">
                <a:solidFill>
                  <a:srgbClr val="C00000"/>
                </a:solidFill>
                <a:latin typeface="Bookman Old Style" pitchFamily="18" charset="0"/>
              </a:rPr>
              <a:t>n </a:t>
            </a:r>
            <a:r>
              <a:rPr lang="ru-RU" altLang="ru-RU" b="1" dirty="0">
                <a:solidFill>
                  <a:srgbClr val="C00000"/>
                </a:solidFill>
                <a:latin typeface="Bookman Old Style" pitchFamily="18" charset="0"/>
              </a:rPr>
              <a:t>=</a:t>
            </a:r>
            <a:r>
              <a:rPr lang="en-US" altLang="ru-RU" b="1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altLang="ru-RU" b="1" dirty="0">
                <a:solidFill>
                  <a:srgbClr val="C00000"/>
                </a:solidFill>
                <a:latin typeface="Bookman Old Style" pitchFamily="18" charset="0"/>
              </a:rPr>
              <a:t>6</a:t>
            </a:r>
            <a:r>
              <a:rPr lang="en-US" altLang="ru-RU" b="1" i="1" dirty="0">
                <a:solidFill>
                  <a:srgbClr val="C00000"/>
                </a:solidFill>
                <a:latin typeface="Bookman Old Style" pitchFamily="18" charset="0"/>
              </a:rPr>
              <a:t>n </a:t>
            </a:r>
            <a:r>
              <a:rPr lang="ru-RU" altLang="ru-RU" b="1" dirty="0">
                <a:solidFill>
                  <a:srgbClr val="C00000"/>
                </a:solidFill>
                <a:latin typeface="Bookman Old Style" pitchFamily="18" charset="0"/>
              </a:rPr>
              <a:t>-</a:t>
            </a:r>
            <a:r>
              <a:rPr lang="en-US" altLang="ru-RU" b="1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altLang="ru-RU" b="1" dirty="0">
                <a:solidFill>
                  <a:srgbClr val="C00000"/>
                </a:solidFill>
                <a:latin typeface="Bookman Old Style" pitchFamily="18" charset="0"/>
              </a:rPr>
              <a:t>1. </a:t>
            </a:r>
            <a:endParaRPr lang="en-US" altLang="ru-RU" b="1" dirty="0">
              <a:solidFill>
                <a:srgbClr val="C00000"/>
              </a:solidFill>
              <a:latin typeface="Bookman Old Style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b="1" dirty="0">
                <a:solidFill>
                  <a:srgbClr val="002060"/>
                </a:solidFill>
                <a:latin typeface="Bookman Old Style" pitchFamily="18" charset="0"/>
              </a:rPr>
              <a:t>	</a:t>
            </a:r>
            <a:r>
              <a:rPr lang="ru-RU" altLang="ru-RU" b="1" dirty="0">
                <a:solidFill>
                  <a:srgbClr val="002060"/>
                </a:solidFill>
                <a:latin typeface="Bookman Old Style" pitchFamily="18" charset="0"/>
              </a:rPr>
              <a:t>Найдите: </a:t>
            </a:r>
            <a:r>
              <a:rPr lang="en-US" altLang="ru-RU" b="1" i="1" dirty="0">
                <a:solidFill>
                  <a:srgbClr val="002060"/>
                </a:solidFill>
                <a:latin typeface="Bookman Old Style" pitchFamily="18" charset="0"/>
              </a:rPr>
              <a:t>a</a:t>
            </a:r>
            <a:r>
              <a:rPr lang="ru-RU" altLang="ru-RU" b="1" baseline="-25000" dirty="0">
                <a:solidFill>
                  <a:srgbClr val="002060"/>
                </a:solidFill>
                <a:latin typeface="Bookman Old Style" pitchFamily="18" charset="0"/>
              </a:rPr>
              <a:t>1</a:t>
            </a:r>
            <a:r>
              <a:rPr lang="ru-RU" altLang="ru-RU" b="1" dirty="0">
                <a:solidFill>
                  <a:srgbClr val="002060"/>
                </a:solidFill>
                <a:latin typeface="Bookman Old Style" pitchFamily="18" charset="0"/>
              </a:rPr>
              <a:t>, </a:t>
            </a:r>
            <a:r>
              <a:rPr lang="ru-RU" altLang="ru-RU" b="1" i="1" dirty="0">
                <a:solidFill>
                  <a:srgbClr val="002060"/>
                </a:solidFill>
                <a:latin typeface="Bookman Old Style" pitchFamily="18" charset="0"/>
              </a:rPr>
              <a:t>а</a:t>
            </a:r>
            <a:r>
              <a:rPr lang="ru-RU" altLang="ru-RU" b="1" baseline="-25000" dirty="0">
                <a:solidFill>
                  <a:srgbClr val="002060"/>
                </a:solidFill>
                <a:latin typeface="Bookman Old Style" pitchFamily="18" charset="0"/>
              </a:rPr>
              <a:t>2</a:t>
            </a:r>
            <a:r>
              <a:rPr lang="ru-RU" altLang="ru-RU" b="1" dirty="0">
                <a:solidFill>
                  <a:srgbClr val="002060"/>
                </a:solidFill>
                <a:latin typeface="Bookman Old Style" pitchFamily="18" charset="0"/>
              </a:rPr>
              <a:t>, </a:t>
            </a:r>
            <a:r>
              <a:rPr lang="en-US" altLang="ru-RU" b="1" dirty="0">
                <a:solidFill>
                  <a:srgbClr val="002060"/>
                </a:solidFill>
                <a:latin typeface="Bookman Old Style" pitchFamily="18" charset="0"/>
              </a:rPr>
              <a:t>a</a:t>
            </a:r>
            <a:r>
              <a:rPr lang="en-US" altLang="ru-RU" b="1" baseline="-25000" dirty="0">
                <a:solidFill>
                  <a:srgbClr val="002060"/>
                </a:solidFill>
                <a:latin typeface="Bookman Old Style" pitchFamily="18" charset="0"/>
              </a:rPr>
              <a:t>3 </a:t>
            </a:r>
            <a:r>
              <a:rPr lang="en-US" altLang="ru-RU" b="1" dirty="0">
                <a:solidFill>
                  <a:srgbClr val="002060"/>
                </a:solidFill>
                <a:latin typeface="Bookman Old Style" pitchFamily="18" charset="0"/>
              </a:rPr>
              <a:t>; </a:t>
            </a:r>
            <a:r>
              <a:rPr lang="ru-RU" altLang="ru-RU" b="1" i="1" dirty="0">
                <a:solidFill>
                  <a:srgbClr val="002060"/>
                </a:solidFill>
                <a:latin typeface="Bookman Old Style" pitchFamily="18" charset="0"/>
              </a:rPr>
              <a:t>а</a:t>
            </a:r>
            <a:r>
              <a:rPr lang="ru-RU" altLang="ru-RU" b="1" baseline="-25000" dirty="0">
                <a:solidFill>
                  <a:srgbClr val="002060"/>
                </a:solidFill>
                <a:latin typeface="Bookman Old Style" pitchFamily="18" charset="0"/>
              </a:rPr>
              <a:t>20</a:t>
            </a:r>
            <a:r>
              <a:rPr lang="ru-RU" altLang="ru-RU" b="1" dirty="0">
                <a:solidFill>
                  <a:srgbClr val="002060"/>
                </a:solidFill>
                <a:latin typeface="Bookman Old Style" pitchFamily="18" charset="0"/>
              </a:rPr>
              <a:t>, 	</a:t>
            </a:r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1042988" y="4437063"/>
            <a:ext cx="2476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18437" name="WordArt 5"/>
          <p:cNvSpPr>
            <a:spLocks noChangeArrowheads="1" noChangeShapeType="1" noTextEdit="1"/>
          </p:cNvSpPr>
          <p:nvPr/>
        </p:nvSpPr>
        <p:spPr bwMode="auto">
          <a:xfrm>
            <a:off x="1979613" y="4437063"/>
            <a:ext cx="342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11</a:t>
            </a:r>
          </a:p>
        </p:txBody>
      </p:sp>
      <p:sp>
        <p:nvSpPr>
          <p:cNvPr id="18438" name="WordArt 6"/>
          <p:cNvSpPr>
            <a:spLocks noChangeArrowheads="1" noChangeShapeType="1" noTextEdit="1"/>
          </p:cNvSpPr>
          <p:nvPr/>
        </p:nvSpPr>
        <p:spPr bwMode="auto">
          <a:xfrm>
            <a:off x="3132138" y="4437063"/>
            <a:ext cx="3524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17</a:t>
            </a:r>
          </a:p>
        </p:txBody>
      </p:sp>
      <p:sp>
        <p:nvSpPr>
          <p:cNvPr id="18439" name="WordArt 7"/>
          <p:cNvSpPr>
            <a:spLocks noChangeArrowheads="1" noChangeShapeType="1" noTextEdit="1"/>
          </p:cNvSpPr>
          <p:nvPr/>
        </p:nvSpPr>
        <p:spPr bwMode="auto">
          <a:xfrm>
            <a:off x="4140200" y="4437063"/>
            <a:ext cx="5905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119</a:t>
            </a:r>
          </a:p>
        </p:txBody>
      </p:sp>
      <p:sp>
        <p:nvSpPr>
          <p:cNvPr id="16391" name="WordArt 8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187450" y="333375"/>
            <a:ext cx="6769100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Bookman Old Styl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60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4"/>
          <p:cNvSpPr txBox="1">
            <a:spLocks noChangeArrowheads="1"/>
          </p:cNvSpPr>
          <p:nvPr/>
        </p:nvSpPr>
        <p:spPr bwMode="auto">
          <a:xfrm>
            <a:off x="468313" y="2852738"/>
            <a:ext cx="8208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i="1">
                <a:solidFill>
                  <a:srgbClr val="000000"/>
                </a:solidFill>
              </a:rPr>
              <a:t>				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899592" y="2420888"/>
            <a:ext cx="8244408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 последовательность  называется  арифметической  прогрессией?</a:t>
            </a:r>
          </a:p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0070C0"/>
                </a:solidFill>
              </a:rPr>
              <a:t>Последовательность, в которой каждый член, начиная со второго равен предыдущему,  сложенному с одним и тем же </a:t>
            </a:r>
            <a:r>
              <a:rPr lang="ru-RU" altLang="ru-RU" sz="2400" b="1" i="1" u="sng" dirty="0">
                <a:solidFill>
                  <a:srgbClr val="0070C0"/>
                </a:solidFill>
              </a:rPr>
              <a:t>числом, </a:t>
            </a:r>
            <a:r>
              <a:rPr lang="ru-RU" altLang="ru-RU" sz="2400" b="1" i="1" dirty="0">
                <a:solidFill>
                  <a:srgbClr val="0070C0"/>
                </a:solidFill>
              </a:rPr>
              <a:t>называется арифметической прогрессией</a:t>
            </a:r>
          </a:p>
          <a:p>
            <a:pPr marL="457200" indent="-457200" eaLnBrk="1" fontAlgn="base" hangingPunct="1">
              <a:spcBef>
                <a:spcPct val="50000"/>
              </a:spcBef>
              <a:spcAft>
                <a:spcPct val="0"/>
              </a:spcAft>
              <a:buAutoNum type="arabicPeriod"/>
            </a:pPr>
            <a:endParaRPr lang="ru-RU" altLang="ru-RU" sz="2400" b="1" i="1" dirty="0">
              <a:solidFill>
                <a:srgbClr val="0070C0"/>
              </a:solidFill>
            </a:endParaRPr>
          </a:p>
          <a:p>
            <a:pPr marL="457200" indent="-457200" eaLnBrk="1" fontAlgn="base" hangingPunct="1">
              <a:spcBef>
                <a:spcPct val="50000"/>
              </a:spcBef>
              <a:spcAft>
                <a:spcPct val="0"/>
              </a:spcAft>
              <a:buAutoNum type="arabicPeriod"/>
            </a:pPr>
            <a:endParaRPr lang="ru-RU" altLang="ru-RU" sz="2400" b="1" i="1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FF0000"/>
                </a:solidFill>
              </a:rPr>
              <a:t>Назовите формулу</a:t>
            </a:r>
            <a:r>
              <a:rPr lang="ru-RU" altLang="ru-RU" sz="2400" b="1" i="1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solidFill>
                <a:srgbClr val="000000"/>
              </a:solidFill>
            </a:endParaRPr>
          </a:p>
        </p:txBody>
      </p:sp>
      <p:graphicFrame>
        <p:nvGraphicFramePr>
          <p:cNvPr id="92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280077"/>
              </p:ext>
            </p:extLst>
          </p:nvPr>
        </p:nvGraphicFramePr>
        <p:xfrm>
          <a:off x="5292080" y="5150541"/>
          <a:ext cx="3672657" cy="1000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838200" imgH="228600" progId="Equation.3">
                  <p:embed/>
                </p:oleObj>
              </mc:Choice>
              <mc:Fallback>
                <p:oleObj name="Формула" r:id="rId2" imgW="838200" imgH="228600" progId="Equation.3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5150541"/>
                        <a:ext cx="3672657" cy="1000872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38100">
                        <a:solidFill>
                          <a:srgbClr val="8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WordArt 7"/>
          <p:cNvSpPr>
            <a:spLocks noChangeArrowheads="1" noChangeShapeType="1" noTextEdit="1"/>
          </p:cNvSpPr>
          <p:nvPr/>
        </p:nvSpPr>
        <p:spPr bwMode="auto">
          <a:xfrm>
            <a:off x="2267744" y="1412875"/>
            <a:ext cx="6876256" cy="1008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577"/>
              </a:avLst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68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Знатоки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68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формул  и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68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определений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60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44825"/>
            <a:ext cx="8892479" cy="1296144"/>
          </a:xfrm>
        </p:spPr>
        <p:txBody>
          <a:bodyPr/>
          <a:lstStyle/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US" sz="6600" b="0" cap="none" dirty="0">
                <a:solidFill>
                  <a:srgbClr val="002060"/>
                </a:solidFill>
              </a:rPr>
              <a:t>d = a</a:t>
            </a:r>
            <a:r>
              <a:rPr lang="en-US" b="0" cap="none" dirty="0">
                <a:solidFill>
                  <a:srgbClr val="002060"/>
                </a:solidFill>
                <a:latin typeface="SimSun"/>
                <a:ea typeface="SimSun"/>
              </a:rPr>
              <a:t>n</a:t>
            </a:r>
            <a:r>
              <a:rPr lang="en-US" sz="3200" b="0" cap="none" dirty="0">
                <a:solidFill>
                  <a:srgbClr val="002060"/>
                </a:solidFill>
                <a:latin typeface="SimSun"/>
                <a:ea typeface="SimSun"/>
              </a:rPr>
              <a:t>+1 </a:t>
            </a:r>
            <a:r>
              <a:rPr lang="en-US" b="0" cap="none" dirty="0">
                <a:solidFill>
                  <a:srgbClr val="002060"/>
                </a:solidFill>
              </a:rPr>
              <a:t>– </a:t>
            </a:r>
            <a:r>
              <a:rPr lang="en-US" sz="6600" b="0" cap="none" dirty="0">
                <a:solidFill>
                  <a:srgbClr val="002060"/>
                </a:solidFill>
              </a:rPr>
              <a:t>a</a:t>
            </a:r>
            <a:r>
              <a:rPr lang="en-US" b="0" cap="none" dirty="0">
                <a:solidFill>
                  <a:srgbClr val="002060"/>
                </a:solidFill>
                <a:latin typeface="SimSun"/>
                <a:ea typeface="SimSun"/>
              </a:rPr>
              <a:t>n</a:t>
            </a:r>
            <a:br>
              <a:rPr lang="ru-RU" b="0" cap="none" dirty="0">
                <a:solidFill>
                  <a:srgbClr val="002060"/>
                </a:solidFill>
                <a:latin typeface="SimSun"/>
                <a:ea typeface="SimSun"/>
              </a:rPr>
            </a:br>
            <a:br>
              <a:rPr lang="ru-RU" b="0" cap="none" dirty="0">
                <a:solidFill>
                  <a:srgbClr val="002060"/>
                </a:solidFill>
                <a:latin typeface="SimSun"/>
                <a:ea typeface="SimSun"/>
              </a:rPr>
            </a:br>
            <a:r>
              <a:rPr lang="en-US" altLang="ru-RU" sz="6600" kern="1200" cap="none" dirty="0">
                <a:solidFill>
                  <a:srgbClr val="FF0000"/>
                </a:solidFill>
                <a:latin typeface="Calibri"/>
              </a:rPr>
              <a:t>d = a</a:t>
            </a:r>
            <a:r>
              <a:rPr lang="en-US" altLang="ru-RU" sz="4400" kern="1200" cap="none" dirty="0">
                <a:solidFill>
                  <a:srgbClr val="FF0000"/>
                </a:solidFill>
                <a:latin typeface="Calibri"/>
              </a:rPr>
              <a:t>2</a:t>
            </a:r>
            <a:r>
              <a:rPr lang="en-US" altLang="ru-RU" sz="6600" kern="1200" cap="none" dirty="0">
                <a:solidFill>
                  <a:srgbClr val="FF0000"/>
                </a:solidFill>
                <a:latin typeface="Calibri"/>
              </a:rPr>
              <a:t>-a</a:t>
            </a:r>
            <a:r>
              <a:rPr lang="en-US" altLang="ru-RU" sz="4400" kern="1200" cap="none" dirty="0">
                <a:solidFill>
                  <a:srgbClr val="FF0000"/>
                </a:solidFill>
                <a:latin typeface="Calibri"/>
              </a:rPr>
              <a:t>1 </a:t>
            </a:r>
            <a:r>
              <a:rPr lang="en-US" altLang="ru-RU" sz="6600" kern="1200" cap="none" dirty="0">
                <a:solidFill>
                  <a:srgbClr val="FF0000"/>
                </a:solidFill>
                <a:latin typeface="Calibri"/>
              </a:rPr>
              <a:t>= a</a:t>
            </a:r>
            <a:r>
              <a:rPr lang="en-US" altLang="ru-RU" sz="4400" kern="1200" cap="none" dirty="0">
                <a:solidFill>
                  <a:srgbClr val="FF0000"/>
                </a:solidFill>
                <a:latin typeface="Calibri"/>
              </a:rPr>
              <a:t>3</a:t>
            </a:r>
            <a:r>
              <a:rPr lang="en-US" altLang="ru-RU" sz="6600" kern="1200" cap="none" dirty="0">
                <a:solidFill>
                  <a:srgbClr val="FF0000"/>
                </a:solidFill>
                <a:latin typeface="Calibri"/>
              </a:rPr>
              <a:t>-a</a:t>
            </a:r>
            <a:r>
              <a:rPr lang="en-US" altLang="ru-RU" sz="4400" kern="1200" cap="none" dirty="0">
                <a:solidFill>
                  <a:srgbClr val="FF0000"/>
                </a:solidFill>
                <a:latin typeface="Calibri"/>
              </a:rPr>
              <a:t>2 </a:t>
            </a:r>
            <a:r>
              <a:rPr lang="en-US" altLang="ru-RU" sz="6600" kern="1200" cap="none" dirty="0">
                <a:solidFill>
                  <a:srgbClr val="FF0000"/>
                </a:solidFill>
                <a:latin typeface="Calibri"/>
              </a:rPr>
              <a:t>= a</a:t>
            </a:r>
            <a:r>
              <a:rPr lang="en-US" altLang="ru-RU" sz="4400" kern="1200" cap="none" dirty="0">
                <a:solidFill>
                  <a:srgbClr val="FF0000"/>
                </a:solidFill>
                <a:latin typeface="Calibri"/>
              </a:rPr>
              <a:t>4</a:t>
            </a:r>
            <a:r>
              <a:rPr lang="en-US" altLang="ru-RU" sz="6600" kern="1200" cap="none" dirty="0">
                <a:solidFill>
                  <a:srgbClr val="FF0000"/>
                </a:solidFill>
                <a:latin typeface="Calibri"/>
              </a:rPr>
              <a:t>-a</a:t>
            </a:r>
            <a:r>
              <a:rPr lang="en-US" altLang="ru-RU" sz="4400" kern="1200" cap="none" dirty="0">
                <a:solidFill>
                  <a:srgbClr val="FF0000"/>
                </a:solidFill>
                <a:latin typeface="Calibri"/>
              </a:rPr>
              <a:t>3</a:t>
            </a:r>
            <a:r>
              <a:rPr lang="ru-RU" altLang="ru-RU" sz="4400" kern="1200" cap="none" dirty="0">
                <a:solidFill>
                  <a:srgbClr val="FF0000"/>
                </a:solidFill>
                <a:latin typeface="Calibri"/>
              </a:rPr>
              <a:t>=…</a:t>
            </a:r>
            <a:br>
              <a:rPr lang="ru-RU" altLang="ru-RU" sz="2400" kern="1200" cap="none" dirty="0">
                <a:solidFill>
                  <a:prstClr val="black"/>
                </a:solidFill>
                <a:latin typeface="Calibri"/>
              </a:rPr>
            </a:br>
            <a:endParaRPr lang="ru-RU" b="0" cap="none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"/>
            <a:ext cx="8892479" cy="1844824"/>
          </a:xfrm>
        </p:spPr>
        <p:txBody>
          <a:bodyPr/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en-US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разностью арифметической прогрессии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CD24252-2448-492D-9C5C-CE3365FC08B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972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>
              <a:defRPr/>
            </a:pPr>
            <a:r>
              <a:rPr lang="ru-RU" sz="4400" b="1" i="1" dirty="0">
                <a:solidFill>
                  <a:schemeClr val="accent1">
                    <a:lumMod val="50000"/>
                  </a:schemeClr>
                </a:solidFill>
              </a:rPr>
              <a:t>Формула </a:t>
            </a:r>
            <a:r>
              <a:rPr lang="en-US" sz="4400" b="1" i="1" dirty="0">
                <a:solidFill>
                  <a:schemeClr val="accent1">
                    <a:lumMod val="50000"/>
                  </a:schemeClr>
                </a:solidFill>
              </a:rPr>
              <a:t>n-</a:t>
            </a:r>
            <a:r>
              <a:rPr lang="ru-RU" sz="4400" b="1" i="1" dirty="0">
                <a:solidFill>
                  <a:schemeClr val="accent1">
                    <a:lumMod val="50000"/>
                  </a:schemeClr>
                </a:solidFill>
              </a:rPr>
              <a:t>го члена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арифметической</a:t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прогрессии </a:t>
            </a:r>
            <a:r>
              <a:rPr lang="en-US" sz="4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4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85812" y="2286000"/>
            <a:ext cx="3748087" cy="830263"/>
          </a:xfrm>
          <a:prstGeom prst="rect">
            <a:avLst/>
          </a:prstGeom>
          <a:solidFill>
            <a:srgbClr val="B0E8EE"/>
          </a:solidFill>
          <a:ln w="762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FF0066"/>
                </a:solidFill>
              </a:rPr>
              <a:t>a</a:t>
            </a:r>
            <a:r>
              <a:rPr lang="en-US" sz="2400" b="1" dirty="0">
                <a:solidFill>
                  <a:srgbClr val="FF0066"/>
                </a:solidFill>
              </a:rPr>
              <a:t>n</a:t>
            </a:r>
            <a:r>
              <a:rPr lang="en-US" sz="4800" b="1" dirty="0">
                <a:solidFill>
                  <a:srgbClr val="FF0066"/>
                </a:solidFill>
              </a:rPr>
              <a:t>=a</a:t>
            </a:r>
            <a:r>
              <a:rPr lang="en-US" sz="2400" b="1" dirty="0">
                <a:solidFill>
                  <a:srgbClr val="FF0066"/>
                </a:solidFill>
              </a:rPr>
              <a:t>1</a:t>
            </a:r>
            <a:r>
              <a:rPr lang="en-US" sz="4800" b="1" dirty="0">
                <a:solidFill>
                  <a:srgbClr val="FF0066"/>
                </a:solidFill>
              </a:rPr>
              <a:t>+d(n-1)</a:t>
            </a:r>
            <a:endParaRPr lang="ru-RU" sz="4800" b="1" dirty="0">
              <a:solidFill>
                <a:srgbClr val="FF0066"/>
              </a:solidFill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68313" y="4005263"/>
            <a:ext cx="4176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dirty="0"/>
              <a:t>Дано: </a:t>
            </a:r>
            <a:r>
              <a:rPr lang="en-US" altLang="ru-RU" sz="2400" b="1" dirty="0"/>
              <a:t>a</a:t>
            </a:r>
            <a:r>
              <a:rPr lang="en-US" altLang="ru-RU" sz="1400" b="1" dirty="0"/>
              <a:t>1 </a:t>
            </a:r>
            <a:r>
              <a:rPr lang="en-US" altLang="ru-RU" sz="2400" b="1" dirty="0"/>
              <a:t>= 7, d = 5</a:t>
            </a:r>
            <a:endParaRPr lang="ru-RU" altLang="ru-RU" sz="2400" b="1" dirty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71500" y="4714875"/>
            <a:ext cx="2071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dirty="0"/>
              <a:t>Найти: </a:t>
            </a:r>
            <a:r>
              <a:rPr lang="en-US" altLang="ru-RU" sz="2400" b="1" dirty="0"/>
              <a:t>a</a:t>
            </a:r>
            <a:r>
              <a:rPr lang="en-US" altLang="ru-RU" sz="1400" b="1" dirty="0"/>
              <a:t>4</a:t>
            </a:r>
            <a:r>
              <a:rPr lang="en-US" altLang="ru-RU" sz="2400" b="1" dirty="0"/>
              <a:t>,.</a:t>
            </a:r>
            <a:endParaRPr lang="ru-RU" altLang="ru-RU" sz="2400" b="1" dirty="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827088" y="5445125"/>
            <a:ext cx="1152525" cy="461665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381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dirty="0">
                <a:solidFill>
                  <a:srgbClr val="0070C0"/>
                </a:solidFill>
              </a:rPr>
              <a:t>a</a:t>
            </a:r>
            <a:r>
              <a:rPr lang="en-US" sz="1400" b="1" dirty="0">
                <a:solidFill>
                  <a:srgbClr val="0070C0"/>
                </a:solidFill>
              </a:rPr>
              <a:t>4</a:t>
            </a:r>
            <a:r>
              <a:rPr lang="en-US" sz="2400" b="1" dirty="0">
                <a:solidFill>
                  <a:srgbClr val="0070C0"/>
                </a:solidFill>
              </a:rPr>
              <a:t>=22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2" name="Picture 6" descr="C:\Documents and Settings\Slushatel-1-2\Мои документы\ksenya\site\image\740a73b396965654d5e45d53b47d4e2b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6557" y="3702843"/>
            <a:ext cx="2667000" cy="24860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3" name="TextBox 12"/>
          <p:cNvSpPr txBox="1"/>
          <p:nvPr/>
        </p:nvSpPr>
        <p:spPr>
          <a:xfrm>
            <a:off x="785813" y="1071563"/>
            <a:ext cx="22020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32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CC4C34-1D99-46DA-8E5A-EB0DAE0E3F4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3964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/>
      <p:bldP spid="8198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14" descr="prav3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999"/>
              </a:clrFrom>
              <a:clrTo>
                <a:srgbClr val="0099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642938"/>
            <a:ext cx="1333500" cy="130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14282" y="1857364"/>
            <a:ext cx="8620156" cy="468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ChevronInverted">
              <a:avLst>
                <a:gd name="adj" fmla="val 85500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арифметической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прогрессии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79388" y="3357563"/>
            <a:ext cx="39608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b="1"/>
              <a:t> 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827584" y="2500313"/>
            <a:ext cx="800685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член последовательности,</a:t>
            </a:r>
          </a:p>
          <a:p>
            <a:pPr algn="r">
              <a:spcBef>
                <a:spcPct val="5000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начиная со второго, </a:t>
            </a:r>
          </a:p>
          <a:p>
            <a:pPr algn="r">
              <a:spcBef>
                <a:spcPct val="5000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среднее арифметическое </a:t>
            </a:r>
          </a:p>
          <a:p>
            <a:pPr algn="r">
              <a:spcBef>
                <a:spcPct val="5000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предыдущим и последующим </a:t>
            </a:r>
          </a:p>
          <a:p>
            <a:pPr algn="r">
              <a:spcBef>
                <a:spcPct val="5000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членами прогрессии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Характеристическое свойство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581128"/>
            <a:ext cx="4474840" cy="154503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434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873953"/>
              </p:ext>
            </p:extLst>
          </p:nvPr>
        </p:nvGraphicFramePr>
        <p:xfrm>
          <a:off x="901835" y="2941638"/>
          <a:ext cx="307181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952087" imgH="393529" progId="Equation.3">
                  <p:embed/>
                </p:oleObj>
              </mc:Choice>
              <mc:Fallback>
                <p:oleObj name="Формула" r:id="rId3" imgW="952087" imgH="393529" progId="Equation.3">
                  <p:embed/>
                  <p:pic>
                    <p:nvPicPr>
                      <p:cNvPr id="0" name="Picture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835" y="2941638"/>
                        <a:ext cx="3071812" cy="8318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rgbClr val="33CCCC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5" imgW="114151" imgH="215619" progId="Equation.3">
                  <p:embed/>
                </p:oleObj>
              </mc:Choice>
              <mc:Fallback>
                <p:oleObj name="Формула" r:id="rId5" imgW="114151" imgH="215619" progId="Equation.3">
                  <p:embed/>
                  <p:pic>
                    <p:nvPicPr>
                      <p:cNvPr id="0" name="Picture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95936" y="5572125"/>
            <a:ext cx="468052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 </a:t>
            </a: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</a:t>
            </a:r>
            <a:r>
              <a:rPr lang="ru-RU" sz="16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4, а</a:t>
            </a:r>
            <a:r>
              <a:rPr lang="ru-RU" sz="16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 …</a:t>
            </a:r>
            <a:br>
              <a:rPr lang="ru-RU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найти: а</a:t>
            </a:r>
            <a:r>
              <a:rPr lang="ru-RU" sz="16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143125" y="6187679"/>
            <a:ext cx="1420763" cy="4560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CC4C34-1D99-46DA-8E5A-EB0DAE0E3F4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639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20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dirty="0"/>
              <a:t>Формулы суммы </a:t>
            </a:r>
            <a:r>
              <a:rPr lang="en-US" altLang="ru-RU" sz="3600" dirty="0"/>
              <a:t>n </a:t>
            </a:r>
            <a:r>
              <a:rPr lang="ru-RU" altLang="ru-RU" sz="3600" dirty="0"/>
              <a:t>первых членов арифметической</a:t>
            </a:r>
            <a:br>
              <a:rPr lang="ru-RU" altLang="ru-RU" sz="3600" dirty="0"/>
            </a:br>
            <a:r>
              <a:rPr lang="ru-RU" altLang="ru-RU" sz="3600" dirty="0"/>
              <a:t>прогрессий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80" name="Прямоугольник 7"/>
          <p:cNvSpPr>
            <a:spLocks noChangeArrowheads="1"/>
          </p:cNvSpPr>
          <p:nvPr/>
        </p:nvSpPr>
        <p:spPr bwMode="auto">
          <a:xfrm>
            <a:off x="1000125" y="5000625"/>
            <a:ext cx="2581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/>
              <a:t>Дано</a:t>
            </a:r>
            <a:r>
              <a:rPr lang="ru-RU" altLang="ru-RU" sz="2400" b="1" dirty="0"/>
              <a:t>:</a:t>
            </a:r>
            <a:r>
              <a:rPr lang="en-US" altLang="ru-RU" sz="2400" dirty="0"/>
              <a:t> </a:t>
            </a:r>
            <a:r>
              <a:rPr lang="en-US" altLang="ru-RU" sz="2400" b="1" dirty="0"/>
              <a:t>a</a:t>
            </a:r>
            <a:r>
              <a:rPr lang="en-US" altLang="ru-RU" sz="1400" b="1" dirty="0"/>
              <a:t>1</a:t>
            </a:r>
            <a:r>
              <a:rPr lang="ru-RU" altLang="ru-RU" sz="1400" b="1" dirty="0"/>
              <a:t> </a:t>
            </a:r>
            <a:r>
              <a:rPr lang="en-US" altLang="ru-RU" sz="2400" b="1" dirty="0"/>
              <a:t>=</a:t>
            </a:r>
            <a:r>
              <a:rPr lang="ru-RU" altLang="ru-RU" sz="2400" b="1" dirty="0"/>
              <a:t> </a:t>
            </a:r>
            <a:r>
              <a:rPr lang="en-US" altLang="ru-RU" sz="2400" b="1" dirty="0"/>
              <a:t>5, d</a:t>
            </a:r>
            <a:r>
              <a:rPr lang="ru-RU" altLang="ru-RU" sz="2400" b="1" dirty="0"/>
              <a:t> </a:t>
            </a:r>
            <a:r>
              <a:rPr lang="en-US" altLang="ru-RU" sz="2400" b="1" dirty="0"/>
              <a:t>=</a:t>
            </a:r>
            <a:r>
              <a:rPr lang="ru-RU" altLang="ru-RU" sz="2400" b="1" dirty="0"/>
              <a:t> </a:t>
            </a:r>
            <a:r>
              <a:rPr lang="en-US" altLang="ru-RU" sz="2400" b="1" dirty="0"/>
              <a:t>4</a:t>
            </a:r>
            <a:endParaRPr lang="ru-RU" altLang="ru-RU" sz="2400" b="1" dirty="0"/>
          </a:p>
        </p:txBody>
      </p:sp>
      <p:sp>
        <p:nvSpPr>
          <p:cNvPr id="3081" name="Прямоугольник 8"/>
          <p:cNvSpPr>
            <a:spLocks noChangeArrowheads="1"/>
          </p:cNvSpPr>
          <p:nvPr/>
        </p:nvSpPr>
        <p:spPr bwMode="auto">
          <a:xfrm>
            <a:off x="1285875" y="5429250"/>
            <a:ext cx="1276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/>
              <a:t>Найти</a:t>
            </a:r>
            <a:r>
              <a:rPr lang="ru-RU" altLang="ru-RU" sz="2000"/>
              <a:t>: </a:t>
            </a:r>
            <a:r>
              <a:rPr lang="en-US" altLang="ru-RU" sz="2000" b="1"/>
              <a:t>S</a:t>
            </a:r>
            <a:r>
              <a:rPr lang="en-US" altLang="ru-RU" sz="1200" b="1"/>
              <a:t>5</a:t>
            </a:r>
            <a:endParaRPr lang="ru-RU" altLang="ru-RU" sz="1200" b="1"/>
          </a:p>
        </p:txBody>
      </p:sp>
      <p:sp>
        <p:nvSpPr>
          <p:cNvPr id="3082" name="Text Box 14"/>
          <p:cNvSpPr txBox="1">
            <a:spLocks noChangeArrowheads="1"/>
          </p:cNvSpPr>
          <p:nvPr/>
        </p:nvSpPr>
        <p:spPr bwMode="auto">
          <a:xfrm>
            <a:off x="1214438" y="5949950"/>
            <a:ext cx="1557337" cy="461963"/>
          </a:xfrm>
          <a:prstGeom prst="rect">
            <a:avLst/>
          </a:prstGeom>
          <a:solidFill>
            <a:srgbClr val="B0E8EE"/>
          </a:solidFill>
          <a:ln w="57150">
            <a:solidFill>
              <a:srgbClr val="3333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2400" b="1">
                <a:solidFill>
                  <a:srgbClr val="FF0066"/>
                </a:solidFill>
              </a:rPr>
              <a:t>S</a:t>
            </a:r>
            <a:r>
              <a:rPr lang="en-US" altLang="ru-RU" sz="1200">
                <a:solidFill>
                  <a:srgbClr val="FF0000"/>
                </a:solidFill>
              </a:rPr>
              <a:t>5 </a:t>
            </a:r>
            <a:r>
              <a:rPr lang="en-US" altLang="ru-RU" sz="2400" b="1">
                <a:solidFill>
                  <a:srgbClr val="FF0066"/>
                </a:solidFill>
              </a:rPr>
              <a:t>= 65</a:t>
            </a:r>
            <a:endParaRPr lang="ru-RU" altLang="ru-RU" sz="2400" b="1">
              <a:solidFill>
                <a:srgbClr val="FF0066"/>
              </a:solidFill>
            </a:endParaRPr>
          </a:p>
        </p:txBody>
      </p:sp>
      <p:graphicFrame>
        <p:nvGraphicFramePr>
          <p:cNvPr id="308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047262"/>
              </p:ext>
            </p:extLst>
          </p:nvPr>
        </p:nvGraphicFramePr>
        <p:xfrm>
          <a:off x="3347864" y="1916832"/>
          <a:ext cx="2500313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939392" imgH="393529" progId="Equation.3">
                  <p:embed/>
                </p:oleObj>
              </mc:Choice>
              <mc:Fallback>
                <p:oleObj name="Формула" r:id="rId2" imgW="939392" imgH="393529" progId="Equation.3">
                  <p:embed/>
                  <p:pic>
                    <p:nvPicPr>
                      <p:cNvPr id="0" name="Picture 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1916832"/>
                        <a:ext cx="2500313" cy="11461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38100">
                        <a:solidFill>
                          <a:srgbClr val="99CC00"/>
                        </a:solidFill>
                        <a:prstDash val="sysDot"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689317"/>
              </p:ext>
            </p:extLst>
          </p:nvPr>
        </p:nvGraphicFramePr>
        <p:xfrm>
          <a:off x="3203848" y="3356992"/>
          <a:ext cx="3362325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1345616" imgH="393529" progId="Equation.3">
                  <p:embed/>
                </p:oleObj>
              </mc:Choice>
              <mc:Fallback>
                <p:oleObj name="Формула" r:id="rId4" imgW="1345616" imgH="393529" progId="Equation.3">
                  <p:embed/>
                  <p:pic>
                    <p:nvPicPr>
                      <p:cNvPr id="0" name="Picture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3356992"/>
                        <a:ext cx="3362325" cy="121443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38100">
                        <a:solidFill>
                          <a:srgbClr val="99CC00"/>
                        </a:solidFill>
                        <a:prstDash val="sysDot"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E94170B-C639-4641-86AA-5452D6034AF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4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3081" grpId="0"/>
      <p:bldP spid="308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052736"/>
            <a:ext cx="7772400" cy="4716239"/>
          </a:xfrm>
        </p:spPr>
        <p:txBody>
          <a:bodyPr>
            <a:prstTxWarp prst="textArchDownPour">
              <a:avLst>
                <a:gd name="adj1" fmla="val 19895582"/>
                <a:gd name="adj2" fmla="val 32646"/>
              </a:avLst>
            </a:prstTxWarp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 д и в и д у а л ь н а я  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работа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CD24252-2448-492D-9C5C-CE3365FC08B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05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 sz="quarter" idx="4294967295"/>
          </p:nvPr>
        </p:nvSpPr>
        <p:spPr>
          <a:xfrm>
            <a:off x="285750" y="0"/>
            <a:ext cx="4143375" cy="6858000"/>
          </a:xfrm>
          <a:prstGeom prst="rect">
            <a:avLst/>
          </a:prstGeom>
          <a:solidFill>
            <a:srgbClr val="FF99CC"/>
          </a:solidFill>
          <a:ln w="38100">
            <a:solidFill>
              <a:srgbClr val="000080"/>
            </a:solidFill>
          </a:ln>
        </p:spPr>
        <p:txBody>
          <a:bodyPr anchor="b" anchorCtr="1"/>
          <a:lstStyle/>
          <a:p>
            <a:pPr eaLnBrk="1" hangingPunct="1">
              <a:defRPr/>
            </a:pP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Определение                                                         </a:t>
            </a:r>
            <a:b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арифметической</a:t>
            </a:r>
            <a:b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прогрессии</a:t>
            </a:r>
            <a:b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br>
              <a:rPr lang="ru-RU" sz="22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Формула </a:t>
            </a:r>
            <a:r>
              <a:rPr lang="en-US" sz="2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ru-RU" sz="2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-го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члена</a:t>
            </a:r>
            <a:b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арифметической</a:t>
            </a:r>
            <a:b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прогрессии</a:t>
            </a:r>
            <a:b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ru-RU" sz="22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Свойство каждого</a:t>
            </a:r>
            <a:b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члена арифметической</a:t>
            </a:r>
            <a:b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прогрессии </a:t>
            </a:r>
            <a:b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br>
              <a:rPr lang="ru-RU" sz="22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Сумма первых </a:t>
            </a:r>
            <a:r>
              <a:rPr lang="en-US" sz="22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членов</a:t>
            </a:r>
            <a:b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арифметической                                                     </a:t>
            </a:r>
            <a:b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прогрессии </a:t>
            </a:r>
            <a:b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br>
              <a:rPr lang="ru-RU" sz="22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Формула   разности</a:t>
            </a:r>
            <a:b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арифметической                                                       </a:t>
            </a:r>
            <a:b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прогрессии</a:t>
            </a:r>
            <a:r>
              <a:rPr lang="ru-RU" sz="22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sz="quarter" idx="4294967295"/>
          </p:nvPr>
        </p:nvSpPr>
        <p:spPr>
          <a:xfrm>
            <a:off x="4857750" y="142875"/>
            <a:ext cx="4000500" cy="6715125"/>
          </a:xfrm>
          <a:prstGeom prst="rect">
            <a:avLst/>
          </a:prstGeo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endParaRPr lang="ru-RU" sz="2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500" y="428625"/>
            <a:ext cx="3429000" cy="10715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500" y="1714500"/>
            <a:ext cx="3429000" cy="1214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3" y="3143250"/>
            <a:ext cx="3500437" cy="1214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63" y="4500563"/>
            <a:ext cx="3500437" cy="10715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63" y="5786438"/>
            <a:ext cx="3429000" cy="10715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5562600" y="228600"/>
          <a:ext cx="2878138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952087" imgH="393529" progId="Equation.3">
                  <p:embed/>
                </p:oleObj>
              </mc:Choice>
              <mc:Fallback>
                <p:oleObj name="Формула" r:id="rId2" imgW="952087" imgH="393529" progId="Equation.3">
                  <p:embed/>
                  <p:pic>
                    <p:nvPicPr>
                      <p:cNvPr id="0" name="Picture 2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28600"/>
                        <a:ext cx="2878138" cy="1090613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38100">
                        <a:solidFill>
                          <a:srgbClr val="FFFF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5500688" y="4714875"/>
          <a:ext cx="28289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800100" imgH="228600" progId="Equation.3">
                  <p:embed/>
                </p:oleObj>
              </mc:Choice>
              <mc:Fallback>
                <p:oleObj name="Формула" r:id="rId4" imgW="800100" imgH="228600" progId="Equation.3">
                  <p:embed/>
                  <p:pic>
                    <p:nvPicPr>
                      <p:cNvPr id="0" name="Picture 2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688" y="4714875"/>
                        <a:ext cx="2828925" cy="808038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381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5" name="Object 11"/>
          <p:cNvGraphicFramePr>
            <a:graphicFrameLocks noChangeAspect="1"/>
          </p:cNvGraphicFramePr>
          <p:nvPr/>
        </p:nvGraphicFramePr>
        <p:xfrm>
          <a:off x="5000625" y="2714625"/>
          <a:ext cx="372745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1054100" imgH="228600" progId="Equation.3">
                  <p:embed/>
                </p:oleObj>
              </mc:Choice>
              <mc:Fallback>
                <p:oleObj name="Формула" r:id="rId6" imgW="1054100" imgH="228600" progId="Equation.3">
                  <p:embed/>
                  <p:pic>
                    <p:nvPicPr>
                      <p:cNvPr id="0" name="Picture 2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5" y="2714625"/>
                        <a:ext cx="3727450" cy="808038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38100">
                        <a:solidFill>
                          <a:srgbClr val="FFFF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6" name="Object 12"/>
          <p:cNvGraphicFramePr>
            <a:graphicFrameLocks noChangeAspect="1"/>
          </p:cNvGraphicFramePr>
          <p:nvPr/>
        </p:nvGraphicFramePr>
        <p:xfrm>
          <a:off x="5429250" y="3714750"/>
          <a:ext cx="278447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8" imgW="787400" imgH="228600" progId="Equation.3">
                  <p:embed/>
                </p:oleObj>
              </mc:Choice>
              <mc:Fallback>
                <p:oleObj name="Формула" r:id="rId8" imgW="787400" imgH="228600" progId="Equation.3">
                  <p:embed/>
                  <p:pic>
                    <p:nvPicPr>
                      <p:cNvPr id="0" name="Picture 2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3714750"/>
                        <a:ext cx="2784475" cy="808038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381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5486400" y="1447800"/>
          <a:ext cx="2881313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0" imgW="952087" imgH="393529" progId="Equation.3">
                  <p:embed/>
                </p:oleObj>
              </mc:Choice>
              <mc:Fallback>
                <p:oleObj name="Формула" r:id="rId10" imgW="952087" imgH="393529" progId="Equation.3">
                  <p:embed/>
                  <p:pic>
                    <p:nvPicPr>
                      <p:cNvPr id="0" name="Picture 2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447800"/>
                        <a:ext cx="2881313" cy="1090613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38100">
                        <a:solidFill>
                          <a:srgbClr val="FFFF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8" name="Object 14"/>
          <p:cNvGraphicFramePr>
            <a:graphicFrameLocks noChangeAspect="1"/>
          </p:cNvGraphicFramePr>
          <p:nvPr/>
        </p:nvGraphicFramePr>
        <p:xfrm>
          <a:off x="5076825" y="5661025"/>
          <a:ext cx="3670300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2" imgW="1358310" imgH="393529" progId="Equation.3">
                  <p:embed/>
                </p:oleObj>
              </mc:Choice>
              <mc:Fallback>
                <p:oleObj name="Формула" r:id="rId12" imgW="1358310" imgH="393529" progId="Equation.3">
                  <p:embed/>
                  <p:pic>
                    <p:nvPicPr>
                      <p:cNvPr id="0" name="Picture 2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5661025"/>
                        <a:ext cx="3670300" cy="974725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381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Прямая со стрелкой 15"/>
          <p:cNvCxnSpPr/>
          <p:nvPr/>
        </p:nvCxnSpPr>
        <p:spPr>
          <a:xfrm rot="5400000" flipH="1" flipV="1">
            <a:off x="3529806" y="4398169"/>
            <a:ext cx="2214563" cy="157162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779838" y="5013325"/>
            <a:ext cx="1357312" cy="1000125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3143251" y="2571750"/>
            <a:ext cx="3071812" cy="1785937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786188" y="2214563"/>
            <a:ext cx="1214437" cy="5715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9" idx="3"/>
          </p:cNvCxnSpPr>
          <p:nvPr/>
        </p:nvCxnSpPr>
        <p:spPr>
          <a:xfrm flipV="1">
            <a:off x="4000500" y="785813"/>
            <a:ext cx="1500188" cy="296545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6200000" flipH="1">
            <a:off x="2745582" y="2375694"/>
            <a:ext cx="4000500" cy="1500187"/>
          </a:xfrm>
          <a:prstGeom prst="straightConnector1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47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242594"/>
          </a:xfrm>
        </p:spPr>
        <p:txBody>
          <a:bodyPr>
            <a:prstTxWarp prst="textArchDownPour">
              <a:avLst>
                <a:gd name="adj1" fmla="val 20966047"/>
                <a:gd name="adj2" fmla="val 16526"/>
              </a:avLst>
            </a:prstTxWarp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а б о т а 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доске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B2ED7FB-04DC-49D9-8573-E5F7F96929B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941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24765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      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85750" y="785813"/>
            <a:ext cx="8501063" cy="533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ru-RU" b="1"/>
              <a:t>1</a:t>
            </a:r>
            <a:r>
              <a:rPr lang="en-US" altLang="ru-RU"/>
              <a:t>.</a:t>
            </a:r>
            <a:r>
              <a:rPr lang="ru-RU" altLang="ru-RU"/>
              <a:t> </a:t>
            </a:r>
            <a:r>
              <a:rPr lang="ru-RU" altLang="ru-RU" b="1"/>
              <a:t>Выразите через  а  и  </a:t>
            </a:r>
            <a:r>
              <a:rPr lang="en-US" altLang="ru-RU" b="1"/>
              <a:t>d</a:t>
            </a:r>
            <a:r>
              <a:rPr lang="ru-RU" altLang="ru-RU" b="1"/>
              <a:t> : </a:t>
            </a:r>
            <a:r>
              <a:rPr lang="en-US" altLang="ru-RU" b="1"/>
              <a:t>  </a:t>
            </a:r>
            <a:r>
              <a:rPr lang="ru-RU" altLang="ru-RU" b="1"/>
              <a:t> а  , а    </a:t>
            </a:r>
          </a:p>
          <a:p>
            <a:pPr eaLnBrk="1" hangingPunct="1">
              <a:buFontTx/>
              <a:buNone/>
            </a:pPr>
            <a:r>
              <a:rPr lang="en-US" altLang="ru-RU" b="1"/>
              <a:t>2. </a:t>
            </a:r>
            <a:r>
              <a:rPr lang="ru-RU" altLang="ru-RU" b="1"/>
              <a:t>Найдите   а   , если  а  = 4, </a:t>
            </a:r>
            <a:r>
              <a:rPr lang="en-US" altLang="ru-RU" b="1"/>
              <a:t>d </a:t>
            </a:r>
            <a:r>
              <a:rPr lang="ru-RU" altLang="ru-RU" b="1"/>
              <a:t>=7.</a:t>
            </a:r>
          </a:p>
          <a:p>
            <a:pPr eaLnBrk="1" hangingPunct="1">
              <a:buFontTx/>
              <a:buNone/>
            </a:pPr>
            <a:r>
              <a:rPr lang="en-US" altLang="ru-RU" b="1"/>
              <a:t>3. </a:t>
            </a:r>
            <a:r>
              <a:rPr lang="ru-RU" altLang="ru-RU" b="1"/>
              <a:t>Найдите   а   , если  а   = 20, а   = 30.</a:t>
            </a:r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4429125" y="1143000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6300788" y="1052513"/>
            <a:ext cx="330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  <a:latin typeface="Verdana" pitchFamily="34" charset="0"/>
              </a:rPr>
              <a:t>8</a:t>
            </a: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7019925" y="1052513"/>
            <a:ext cx="6000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  <a:latin typeface="Verdana" pitchFamily="34" charset="0"/>
              </a:rPr>
              <a:t>33</a:t>
            </a:r>
          </a:p>
        </p:txBody>
      </p:sp>
      <p:sp>
        <p:nvSpPr>
          <p:cNvPr id="3081" name="Text Box 8"/>
          <p:cNvSpPr txBox="1">
            <a:spLocks noChangeArrowheads="1"/>
          </p:cNvSpPr>
          <p:nvPr/>
        </p:nvSpPr>
        <p:spPr bwMode="auto">
          <a:xfrm>
            <a:off x="3000375" y="1714500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  <a:latin typeface="Verdana" pitchFamily="34" charset="0"/>
              </a:rPr>
              <a:t>5</a:t>
            </a:r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5072063" y="1714500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2928938" y="2286000"/>
            <a:ext cx="479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  <a:latin typeface="Verdana" pitchFamily="34" charset="0"/>
              </a:rPr>
              <a:t>12</a:t>
            </a:r>
          </a:p>
        </p:txBody>
      </p:sp>
      <p:sp>
        <p:nvSpPr>
          <p:cNvPr id="3084" name="Text Box 11"/>
          <p:cNvSpPr txBox="1">
            <a:spLocks noChangeArrowheads="1"/>
          </p:cNvSpPr>
          <p:nvPr/>
        </p:nvSpPr>
        <p:spPr bwMode="auto">
          <a:xfrm>
            <a:off x="4932363" y="2276475"/>
            <a:ext cx="47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  <a:latin typeface="Verdana" pitchFamily="34" charset="0"/>
              </a:rPr>
              <a:t>11</a:t>
            </a:r>
          </a:p>
        </p:txBody>
      </p:sp>
      <p:sp>
        <p:nvSpPr>
          <p:cNvPr id="3085" name="Text Box 12"/>
          <p:cNvSpPr txBox="1">
            <a:spLocks noChangeArrowheads="1"/>
          </p:cNvSpPr>
          <p:nvPr/>
        </p:nvSpPr>
        <p:spPr bwMode="auto">
          <a:xfrm>
            <a:off x="6588125" y="2276475"/>
            <a:ext cx="47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  <a:latin typeface="Verdana" pitchFamily="34" charset="0"/>
              </a:rPr>
              <a:t>13</a:t>
            </a:r>
          </a:p>
        </p:txBody>
      </p:sp>
      <p:sp>
        <p:nvSpPr>
          <p:cNvPr id="15373" name="TextBox 14"/>
          <p:cNvSpPr txBox="1">
            <a:spLocks noChangeArrowheads="1"/>
          </p:cNvSpPr>
          <p:nvPr/>
        </p:nvSpPr>
        <p:spPr bwMode="auto">
          <a:xfrm>
            <a:off x="971550" y="3644900"/>
            <a:ext cx="7786688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ru-RU" sz="2800" b="1" dirty="0">
                <a:solidFill>
                  <a:srgbClr val="000000"/>
                </a:solidFill>
              </a:rPr>
              <a:t> </a:t>
            </a:r>
            <a:r>
              <a:rPr lang="ru-RU" altLang="ru-RU" sz="2800" b="1" dirty="0">
                <a:solidFill>
                  <a:srgbClr val="000000"/>
                </a:solidFill>
              </a:rPr>
              <a:t>Найти сумму первых 24 членов </a:t>
            </a:r>
            <a:r>
              <a:rPr lang="en-US" altLang="ru-RU" sz="2800" b="1" dirty="0">
                <a:solidFill>
                  <a:srgbClr val="000000"/>
                </a:solidFill>
              </a:rPr>
              <a:t>   </a:t>
            </a:r>
            <a:r>
              <a:rPr lang="ru-RU" altLang="ru-RU" sz="2800" b="1" dirty="0">
                <a:solidFill>
                  <a:srgbClr val="000000"/>
                </a:solidFill>
              </a:rPr>
              <a:t>арифметической прогрессии, заданной формулой    </a:t>
            </a:r>
            <a:r>
              <a:rPr lang="ru-RU" altLang="ru-RU" sz="5400" b="1" i="1" dirty="0">
                <a:solidFill>
                  <a:srgbClr val="000000"/>
                </a:solidFill>
                <a:latin typeface="Bookman Old Style" pitchFamily="18" charset="0"/>
              </a:rPr>
              <a:t>а</a:t>
            </a:r>
            <a:r>
              <a:rPr lang="en-US" altLang="ru-RU" sz="2800" b="1" i="1" dirty="0">
                <a:solidFill>
                  <a:srgbClr val="000000"/>
                </a:solidFill>
                <a:latin typeface="Bookman Old Style" pitchFamily="18" charset="0"/>
              </a:rPr>
              <a:t>n = </a:t>
            </a:r>
            <a:r>
              <a:rPr lang="en-US" altLang="ru-RU" sz="4400" b="1" i="1" dirty="0">
                <a:solidFill>
                  <a:srgbClr val="000000"/>
                </a:solidFill>
                <a:latin typeface="Bookman Old Style" pitchFamily="18" charset="0"/>
              </a:rPr>
              <a:t>3n - 2</a:t>
            </a:r>
            <a:endParaRPr lang="ru-RU" altLang="ru-RU" sz="4400" b="1" dirty="0">
              <a:solidFill>
                <a:srgbClr val="000000"/>
              </a:solidFill>
              <a:latin typeface="Bookman Old Style" pitchFamily="18" charset="0"/>
            </a:endParaRPr>
          </a:p>
        </p:txBody>
      </p:sp>
      <p:pic>
        <p:nvPicPr>
          <p:cNvPr id="5138" name="Рисунок 30" descr="1b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157788"/>
            <a:ext cx="9842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Рисунок 29" descr="3bu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5229225"/>
            <a:ext cx="881062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Рисунок 28" descr="5bu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5270500"/>
            <a:ext cx="7874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Рисунок 31" descr="7bu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5180013"/>
            <a:ext cx="82232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2" name="Text Box 24"/>
          <p:cNvSpPr txBox="1">
            <a:spLocks noChangeArrowheads="1"/>
          </p:cNvSpPr>
          <p:nvPr/>
        </p:nvSpPr>
        <p:spPr bwMode="auto">
          <a:xfrm>
            <a:off x="7812088" y="1341438"/>
            <a:ext cx="10810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FF0066"/>
                </a:solidFill>
              </a:rPr>
              <a:t>32</a:t>
            </a:r>
          </a:p>
        </p:txBody>
      </p:sp>
      <p:sp>
        <p:nvSpPr>
          <p:cNvPr id="5143" name="Text Box 25"/>
          <p:cNvSpPr txBox="1">
            <a:spLocks noChangeArrowheads="1"/>
          </p:cNvSpPr>
          <p:nvPr/>
        </p:nvSpPr>
        <p:spPr bwMode="auto">
          <a:xfrm>
            <a:off x="8101013" y="1916113"/>
            <a:ext cx="863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FF0066"/>
                </a:solidFill>
              </a:rPr>
              <a:t>25</a:t>
            </a:r>
          </a:p>
        </p:txBody>
      </p:sp>
      <p:sp>
        <p:nvSpPr>
          <p:cNvPr id="5144" name="Text Box 26"/>
          <p:cNvSpPr txBox="1">
            <a:spLocks noChangeArrowheads="1"/>
          </p:cNvSpPr>
          <p:nvPr/>
        </p:nvSpPr>
        <p:spPr bwMode="auto">
          <a:xfrm>
            <a:off x="6588125" y="4581525"/>
            <a:ext cx="172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FF0066"/>
                </a:solidFill>
              </a:rPr>
              <a:t>852</a:t>
            </a:r>
          </a:p>
        </p:txBody>
      </p:sp>
      <p:sp>
        <p:nvSpPr>
          <p:cNvPr id="15388" name="Rectangle 28"/>
          <p:cNvSpPr>
            <a:spLocks noChangeArrowheads="1"/>
          </p:cNvSpPr>
          <p:nvPr/>
        </p:nvSpPr>
        <p:spPr bwMode="auto">
          <a:xfrm>
            <a:off x="7740650" y="1341438"/>
            <a:ext cx="863600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89" name="Rectangle 29"/>
          <p:cNvSpPr>
            <a:spLocks noChangeArrowheads="1"/>
          </p:cNvSpPr>
          <p:nvPr/>
        </p:nvSpPr>
        <p:spPr bwMode="auto">
          <a:xfrm>
            <a:off x="8101013" y="1989138"/>
            <a:ext cx="792162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90" name="Rectangle 30"/>
          <p:cNvSpPr>
            <a:spLocks noChangeArrowheads="1"/>
          </p:cNvSpPr>
          <p:nvPr/>
        </p:nvSpPr>
        <p:spPr bwMode="auto">
          <a:xfrm>
            <a:off x="6588125" y="4652963"/>
            <a:ext cx="93662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122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974138" y="1223963"/>
              <a:ext cx="26987" cy="17462"/>
            </p14:xfrm>
          </p:contentPart>
        </mc:Choice>
        <mc:Fallback xmlns="">
          <p:pic>
            <p:nvPicPr>
              <p:cNvPr id="5122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964783" y="1214697"/>
                <a:ext cx="45698" cy="35993"/>
              </a:xfrm>
              <a:prstGeom prst="rect">
                <a:avLst/>
              </a:prstGeom>
            </p:spPr>
          </p:pic>
        </mc:Fallback>
      </mc:AlternateContent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61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  <p:bldP spid="3079" grpId="0"/>
      <p:bldP spid="3081" grpId="0"/>
      <p:bldP spid="3082" grpId="0"/>
      <p:bldP spid="3083" grpId="0"/>
      <p:bldP spid="3084" grpId="0"/>
      <p:bldP spid="3085" grpId="0"/>
      <p:bldP spid="15373" grpId="0"/>
      <p:bldP spid="15388" grpId="0" animBg="1"/>
      <p:bldP spid="15389" grpId="0" animBg="1"/>
      <p:bldP spid="153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133600"/>
            <a:ext cx="8532812" cy="990600"/>
          </a:xfrm>
        </p:spPr>
        <p:txBody>
          <a:bodyPr/>
          <a:lstStyle/>
          <a:p>
            <a:r>
              <a:rPr lang="ru-RU" altLang="ru-RU" sz="5400" b="1" dirty="0">
                <a:solidFill>
                  <a:schemeClr val="hlink"/>
                </a:solidFill>
              </a:rPr>
              <a:t>«ПРОГРЕССИО»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200400"/>
            <a:ext cx="8077200" cy="1219200"/>
          </a:xfrm>
        </p:spPr>
        <p:txBody>
          <a:bodyPr/>
          <a:lstStyle/>
          <a:p>
            <a:r>
              <a:rPr lang="ru-RU" altLang="ru-RU" sz="4800" b="1" dirty="0">
                <a:solidFill>
                  <a:schemeClr val="hlink"/>
                </a:solidFill>
              </a:rPr>
              <a:t>- ДВИЖЕНИЕ ВПЕРЁД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3F9EB9-D8F8-41F8-B857-7B2E2A882112}" type="slidenum">
              <a:rPr lang="ru-RU" altLang="ru-RU" smtClean="0">
                <a:solidFill>
                  <a:srgbClr val="FFFFFF"/>
                </a:solidFill>
              </a:rPr>
              <a:pPr/>
              <a:t>2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8096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692150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ru-RU" altLang="ru-RU" sz="5000" b="1">
                <a:solidFill>
                  <a:srgbClr val="3333CC"/>
                </a:solidFill>
                <a:latin typeface="Monotype Corsiva" pitchFamily="66" charset="0"/>
              </a:rPr>
              <a:t>Задача 1: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685800" y="1600200"/>
            <a:ext cx="332263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При свободном падении тело проходит в первую секунду 5 м, а в каждую следующую на 10 м больше. Найдите глубину шахты, если свободно падающее тело достигло ее дна через 5 с после начала падения.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4284663" y="1916113"/>
            <a:ext cx="4319587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CC3300"/>
                </a:solidFill>
                <a:latin typeface="Times New Roman" pitchFamily="18" charset="0"/>
              </a:rPr>
              <a:t>Дано:</a:t>
            </a:r>
            <a:endParaRPr lang="en-US" altLang="ru-RU" sz="2400" b="1" dirty="0">
              <a:solidFill>
                <a:srgbClr val="CC3300"/>
              </a:solidFill>
              <a:latin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</a:rPr>
              <a:t>     (а</a:t>
            </a:r>
            <a:r>
              <a:rPr lang="en-US" altLang="ru-RU" sz="2400" b="1" dirty="0">
                <a:solidFill>
                  <a:srgbClr val="000000"/>
                </a:solidFill>
                <a:latin typeface="Times New Roman" pitchFamily="18" charset="0"/>
              </a:rPr>
              <a:t>n) – </a:t>
            </a:r>
            <a:r>
              <a:rPr lang="ru-RU" altLang="ru-RU" sz="2400" b="1" dirty="0" err="1">
                <a:solidFill>
                  <a:srgbClr val="000000"/>
                </a:solidFill>
                <a:latin typeface="Times New Roman" pitchFamily="18" charset="0"/>
              </a:rPr>
              <a:t>арифм.прогрессия</a:t>
            </a:r>
            <a:endParaRPr lang="ru-RU" altLang="ru-RU" sz="24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</a:rPr>
              <a:t>     а</a:t>
            </a:r>
            <a:r>
              <a:rPr lang="ru-RU" altLang="ru-RU" sz="2400" b="1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</a:rPr>
              <a:t>=5, </a:t>
            </a:r>
            <a:r>
              <a:rPr lang="en-US" altLang="ru-RU" sz="2400" b="1" dirty="0">
                <a:solidFill>
                  <a:srgbClr val="000000"/>
                </a:solidFill>
                <a:latin typeface="Times New Roman" pitchFamily="18" charset="0"/>
              </a:rPr>
              <a:t>d =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</a:rPr>
              <a:t>10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CC3300"/>
                </a:solidFill>
                <a:latin typeface="Times New Roman" pitchFamily="18" charset="0"/>
              </a:rPr>
              <a:t>Найти: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ru-RU" sz="2400" b="1" dirty="0">
                <a:solidFill>
                  <a:srgbClr val="000000"/>
                </a:solidFill>
                <a:latin typeface="Times New Roman" pitchFamily="18" charset="0"/>
              </a:rPr>
              <a:t>S</a:t>
            </a:r>
            <a:r>
              <a:rPr lang="en-US" altLang="ru-RU" sz="2400" b="1" baseline="-25000" dirty="0">
                <a:solidFill>
                  <a:srgbClr val="000000"/>
                </a:solidFill>
                <a:latin typeface="Times New Roman" pitchFamily="18" charset="0"/>
              </a:rPr>
              <a:t>5</a:t>
            </a:r>
            <a:r>
              <a:rPr lang="en-US" altLang="ru-RU" sz="2400" b="1" dirty="0">
                <a:solidFill>
                  <a:srgbClr val="000000"/>
                </a:solidFill>
                <a:latin typeface="Times New Roman" pitchFamily="18" charset="0"/>
              </a:rPr>
              <a:t> -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</a:rPr>
              <a:t>?</a:t>
            </a:r>
            <a:endParaRPr lang="en-US" altLang="ru-RU" sz="24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CC3300"/>
                </a:solidFill>
                <a:latin typeface="Times New Roman" pitchFamily="18" charset="0"/>
              </a:rPr>
              <a:t>Решение: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4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ru-RU" altLang="ru-RU" sz="2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4932363" y="5734050"/>
            <a:ext cx="2735262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CC3300"/>
                </a:solidFill>
              </a:rPr>
              <a:t>Ответ: 125 м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ru-RU" altLang="ru-RU" sz="2400" b="1">
              <a:solidFill>
                <a:srgbClr val="CC3300"/>
              </a:solidFill>
            </a:endParaRPr>
          </a:p>
        </p:txBody>
      </p:sp>
      <p:sp>
        <p:nvSpPr>
          <p:cNvPr id="615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23559" name="Object 9"/>
          <p:cNvGraphicFramePr>
            <a:graphicFrameLocks noChangeAspect="1"/>
          </p:cNvGraphicFramePr>
          <p:nvPr/>
        </p:nvGraphicFramePr>
        <p:xfrm>
          <a:off x="4140200" y="4076700"/>
          <a:ext cx="4824413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574800" imgH="393700" progId="Equation.3">
                  <p:embed/>
                </p:oleObj>
              </mc:Choice>
              <mc:Fallback>
                <p:oleObj name="Формула" r:id="rId2" imgW="1574800" imgH="393700" progId="Equation.3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4076700"/>
                        <a:ext cx="4824413" cy="1206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4" name="WordArt 12"/>
          <p:cNvSpPr>
            <a:spLocks noChangeArrowheads="1" noChangeShapeType="1" noTextEdit="1"/>
          </p:cNvSpPr>
          <p:nvPr/>
        </p:nvSpPr>
        <p:spPr bwMode="auto">
          <a:xfrm>
            <a:off x="539750" y="188913"/>
            <a:ext cx="8280400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Bookman Old Style"/>
              </a:rPr>
              <a:t>Прогрессии в жизни и быту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5156" name="Picture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669" y="2924944"/>
            <a:ext cx="2751138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68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39750" y="1268413"/>
            <a:ext cx="82804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>
                <a:solidFill>
                  <a:srgbClr val="3333CC"/>
                </a:solidFill>
              </a:rPr>
              <a:t>Задача 2:</a:t>
            </a:r>
            <a:r>
              <a:rPr lang="ru-RU" altLang="ru-RU" sz="2400" dirty="0"/>
              <a:t> При хранении бревен строевого леса их укладывают как показано на рисунке. Сколько брёвен находится в одной кладке, если в ее основании положено 12 бревен?</a:t>
            </a:r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438" y="2133600"/>
            <a:ext cx="284956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Rectangle 5"/>
          <p:cNvSpPr>
            <a:spLocks noChangeArrowheads="1"/>
          </p:cNvSpPr>
          <p:nvPr/>
        </p:nvSpPr>
        <p:spPr bwMode="auto">
          <a:xfrm>
            <a:off x="0" y="24526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67590" name="Object 6"/>
          <p:cNvGraphicFramePr>
            <a:graphicFrameLocks noChangeAspect="1"/>
          </p:cNvGraphicFramePr>
          <p:nvPr/>
        </p:nvGraphicFramePr>
        <p:xfrm>
          <a:off x="900113" y="2708275"/>
          <a:ext cx="3265487" cy="374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1409700" imgH="1955800" progId="Equation.3">
                  <p:embed/>
                </p:oleObj>
              </mc:Choice>
              <mc:Fallback>
                <p:oleObj name="Формула" r:id="rId3" imgW="1409700" imgH="1955800" progId="Equation.3">
                  <p:embed/>
                  <p:pic>
                    <p:nvPicPr>
                      <p:cNvPr id="0" name="Pictur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708275"/>
                        <a:ext cx="3265487" cy="3744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8280400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Bookman Old Style"/>
              </a:rPr>
              <a:t>Прогрессии в жизни и быту</a:t>
            </a:r>
          </a:p>
        </p:txBody>
      </p:sp>
      <p:graphicFrame>
        <p:nvGraphicFramePr>
          <p:cNvPr id="8195" name="Object 8"/>
          <p:cNvGraphicFramePr>
            <a:graphicFrameLocks noChangeAspect="1"/>
          </p:cNvGraphicFramePr>
          <p:nvPr/>
        </p:nvGraphicFramePr>
        <p:xfrm>
          <a:off x="1619250" y="1557338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5" imgW="114151" imgH="215619" progId="Equation.3">
                  <p:embed/>
                </p:oleObj>
              </mc:Choice>
              <mc:Fallback>
                <p:oleObj name="Формула" r:id="rId5" imgW="114151" imgH="215619" progId="Equation.3">
                  <p:embed/>
                  <p:pic>
                    <p:nvPicPr>
                      <p:cNvPr id="0" name="Picture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557338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7" name="Picture 9" descr="ANTN0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4334533"/>
            <a:ext cx="3025105" cy="252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Содержимое 2"/>
          <p:cNvSpPr>
            <a:spLocks noGrp="1"/>
          </p:cNvSpPr>
          <p:nvPr>
            <p:ph idx="4294967295"/>
          </p:nvPr>
        </p:nvSpPr>
        <p:spPr bwMode="auto">
          <a:xfrm>
            <a:off x="533400" y="228600"/>
            <a:ext cx="8615536" cy="628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dirty="0">
                <a:solidFill>
                  <a:srgbClr val="81342F"/>
                </a:solidFill>
              </a:rPr>
              <a:t>   </a:t>
            </a:r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Bookman Old Style"/>
              </a:rPr>
              <a:t>Прогрессии в жизни и быту</a:t>
            </a:r>
          </a:p>
          <a:p>
            <a:pPr eaLnBrk="1" hangingPunct="1">
              <a:buFontTx/>
              <a:buNone/>
            </a:pPr>
            <a:r>
              <a:rPr lang="ru-RU" altLang="ru-RU" dirty="0">
                <a:solidFill>
                  <a:srgbClr val="81342F"/>
                </a:solidFill>
              </a:rPr>
              <a:t>Дано: </a:t>
            </a:r>
          </a:p>
          <a:p>
            <a:pPr eaLnBrk="1" hangingPunct="1">
              <a:buFontTx/>
              <a:buNone/>
            </a:pPr>
            <a:endParaRPr lang="ru-RU" altLang="ru-RU" dirty="0">
              <a:solidFill>
                <a:srgbClr val="81342F"/>
              </a:solidFill>
            </a:endParaRPr>
          </a:p>
          <a:p>
            <a:pPr eaLnBrk="1" hangingPunct="1">
              <a:buFontTx/>
              <a:buNone/>
            </a:pPr>
            <a:endParaRPr lang="ru-RU" altLang="ru-RU" dirty="0">
              <a:solidFill>
                <a:srgbClr val="81342F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dirty="0">
                <a:solidFill>
                  <a:srgbClr val="81342F"/>
                </a:solidFill>
              </a:rPr>
              <a:t>Найти: </a:t>
            </a:r>
          </a:p>
          <a:p>
            <a:pPr eaLnBrk="1" hangingPunct="1">
              <a:buFontTx/>
              <a:buNone/>
            </a:pPr>
            <a:r>
              <a:rPr lang="ru-RU" altLang="ru-RU" dirty="0">
                <a:solidFill>
                  <a:srgbClr val="81342F"/>
                </a:solidFill>
              </a:rPr>
              <a:t>Решение:</a:t>
            </a:r>
          </a:p>
          <a:p>
            <a:pPr eaLnBrk="1" hangingPunct="1">
              <a:buFontTx/>
              <a:buNone/>
            </a:pPr>
            <a:endParaRPr lang="ru-RU" altLang="ru-RU" dirty="0">
              <a:solidFill>
                <a:srgbClr val="81342F"/>
              </a:solidFill>
            </a:endParaRPr>
          </a:p>
          <a:p>
            <a:pPr eaLnBrk="1" hangingPunct="1">
              <a:buFontTx/>
              <a:buNone/>
            </a:pPr>
            <a:endParaRPr lang="ru-RU" altLang="ru-RU" dirty="0">
              <a:solidFill>
                <a:srgbClr val="81342F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dirty="0">
                <a:solidFill>
                  <a:srgbClr val="81342F"/>
                </a:solidFill>
              </a:rPr>
              <a:t>               </a:t>
            </a:r>
          </a:p>
          <a:p>
            <a:pPr eaLnBrk="1" hangingPunct="1">
              <a:buFontTx/>
              <a:buNone/>
            </a:pPr>
            <a:r>
              <a:rPr lang="ru-RU" altLang="ru-RU" dirty="0">
                <a:solidFill>
                  <a:srgbClr val="81342F"/>
                </a:solidFill>
              </a:rPr>
              <a:t>Ответ:  </a:t>
            </a:r>
          </a:p>
          <a:p>
            <a:pPr eaLnBrk="1" hangingPunct="1">
              <a:buFontTx/>
              <a:buNone/>
            </a:pPr>
            <a:endParaRPr lang="ru-RU" altLang="ru-RU" dirty="0">
              <a:solidFill>
                <a:srgbClr val="81342F"/>
              </a:solidFill>
            </a:endParaRPr>
          </a:p>
          <a:p>
            <a:pPr eaLnBrk="1" hangingPunct="1">
              <a:buFontTx/>
              <a:buNone/>
            </a:pPr>
            <a:endParaRPr lang="ru-RU" altLang="ru-RU" dirty="0">
              <a:solidFill>
                <a:srgbClr val="81342F"/>
              </a:solidFill>
            </a:endParaRPr>
          </a:p>
          <a:p>
            <a:pPr eaLnBrk="1" hangingPunct="1">
              <a:buFontTx/>
              <a:buNone/>
            </a:pPr>
            <a:endParaRPr lang="ru-RU" altLang="ru-RU" dirty="0">
              <a:solidFill>
                <a:srgbClr val="81342F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dirty="0">
                <a:solidFill>
                  <a:srgbClr val="81342F"/>
                </a:solidFill>
              </a:rPr>
              <a:t> </a:t>
            </a: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075049"/>
              </p:ext>
            </p:extLst>
          </p:nvPr>
        </p:nvGraphicFramePr>
        <p:xfrm>
          <a:off x="1763688" y="908720"/>
          <a:ext cx="1749425" cy="207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545760" imgH="647640" progId="Equation.3">
                  <p:embed/>
                </p:oleObj>
              </mc:Choice>
              <mc:Fallback>
                <p:oleObj name="Формула" r:id="rId2" imgW="545760" imgH="647640" progId="Equation.3">
                  <p:embed/>
                  <p:pic>
                    <p:nvPicPr>
                      <p:cNvPr id="0" name="Picture 2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908720"/>
                        <a:ext cx="1749425" cy="2074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008443"/>
              </p:ext>
            </p:extLst>
          </p:nvPr>
        </p:nvGraphicFramePr>
        <p:xfrm>
          <a:off x="2051720" y="2770152"/>
          <a:ext cx="53657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215806" imgH="228501" progId="Equation.3">
                  <p:embed/>
                </p:oleObj>
              </mc:Choice>
              <mc:Fallback>
                <p:oleObj name="Формула" r:id="rId4" imgW="215806" imgH="228501" progId="Equation.3">
                  <p:embed/>
                  <p:pic>
                    <p:nvPicPr>
                      <p:cNvPr id="0" name="Picture 2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2770152"/>
                        <a:ext cx="536575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11874"/>
              </p:ext>
            </p:extLst>
          </p:nvPr>
        </p:nvGraphicFramePr>
        <p:xfrm>
          <a:off x="467544" y="3717032"/>
          <a:ext cx="334645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1346040" imgH="393480" progId="Equation.3">
                  <p:embed/>
                </p:oleObj>
              </mc:Choice>
              <mc:Fallback>
                <p:oleObj name="Формула" r:id="rId6" imgW="1346040" imgH="393480" progId="Equation.3">
                  <p:embed/>
                  <p:pic>
                    <p:nvPicPr>
                      <p:cNvPr id="0" name="Picture 2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717032"/>
                        <a:ext cx="3346450" cy="97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320107"/>
              </p:ext>
            </p:extLst>
          </p:nvPr>
        </p:nvGraphicFramePr>
        <p:xfrm>
          <a:off x="611560" y="4581128"/>
          <a:ext cx="3579813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8" imgW="1447560" imgH="393480" progId="Equation.3">
                  <p:embed/>
                </p:oleObj>
              </mc:Choice>
              <mc:Fallback>
                <p:oleObj name="Формула" r:id="rId8" imgW="1447560" imgH="393480" progId="Equation.3">
                  <p:embed/>
                  <p:pic>
                    <p:nvPicPr>
                      <p:cNvPr id="0" name="Picture 2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581128"/>
                        <a:ext cx="3579813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200766"/>
              </p:ext>
            </p:extLst>
          </p:nvPr>
        </p:nvGraphicFramePr>
        <p:xfrm>
          <a:off x="4139952" y="4725144"/>
          <a:ext cx="33861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0" imgW="1079280" imgH="203040" progId="Equation.3">
                  <p:embed/>
                </p:oleObj>
              </mc:Choice>
              <mc:Fallback>
                <p:oleObj name="Формула" r:id="rId10" imgW="1079280" imgH="203040" progId="Equation.3">
                  <p:embed/>
                  <p:pic>
                    <p:nvPicPr>
                      <p:cNvPr id="0" name="Picture 2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4725144"/>
                        <a:ext cx="3386138" cy="638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120668"/>
              </p:ext>
            </p:extLst>
          </p:nvPr>
        </p:nvGraphicFramePr>
        <p:xfrm>
          <a:off x="7740352" y="4869160"/>
          <a:ext cx="13065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2" imgW="469800" imgH="177480" progId="Equation.3">
                  <p:embed/>
                </p:oleObj>
              </mc:Choice>
              <mc:Fallback>
                <p:oleObj name="Формула" r:id="rId12" imgW="469800" imgH="177480" progId="Equation.3">
                  <p:embed/>
                  <p:pic>
                    <p:nvPicPr>
                      <p:cNvPr id="0" name="Picture 2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352" y="4869160"/>
                        <a:ext cx="1306513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412624"/>
              </p:ext>
            </p:extLst>
          </p:nvPr>
        </p:nvGraphicFramePr>
        <p:xfrm>
          <a:off x="1957249" y="5589240"/>
          <a:ext cx="2376488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4" imgW="825500" imgH="203200" progId="Equation.3">
                  <p:embed/>
                </p:oleObj>
              </mc:Choice>
              <mc:Fallback>
                <p:oleObj name="Формула" r:id="rId14" imgW="825500" imgH="203200" progId="Equation.3">
                  <p:embed/>
                  <p:pic>
                    <p:nvPicPr>
                      <p:cNvPr id="0" name="Picture 2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7249" y="5589240"/>
                        <a:ext cx="2376488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8" name="TextBox 11"/>
          <p:cNvSpPr txBox="1">
            <a:spLocks noChangeArrowheads="1"/>
          </p:cNvSpPr>
          <p:nvPr/>
        </p:nvSpPr>
        <p:spPr bwMode="auto">
          <a:xfrm>
            <a:off x="4355976" y="1556792"/>
            <a:ext cx="478802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491A18"/>
                </a:solidFill>
              </a:rPr>
              <a:t>Родители ко Дню рождения своего сына Андрея решили купить мобильный телефон. Для этого они в первый месяц отложили 650 рублей, а в каждый последующий месяц они откладывали на 50 рублей больше, чем в предыдущий. Какая сумма будет у родителей Андрея  через 10 месяцев?</a:t>
            </a:r>
            <a:endParaRPr lang="ru-RU" altLang="ru-RU" b="1" dirty="0">
              <a:solidFill>
                <a:srgbClr val="000000"/>
              </a:solidFill>
            </a:endParaRPr>
          </a:p>
        </p:txBody>
      </p:sp>
      <p:sp>
        <p:nvSpPr>
          <p:cNvPr id="7179" name="TextBox 12"/>
          <p:cNvSpPr txBox="1">
            <a:spLocks noChangeArrowheads="1"/>
          </p:cNvSpPr>
          <p:nvPr/>
        </p:nvSpPr>
        <p:spPr bwMode="auto">
          <a:xfrm>
            <a:off x="6804248" y="781516"/>
            <a:ext cx="2344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6600"/>
                </a:solidFill>
              </a:rPr>
              <a:t>Задача 3.</a:t>
            </a:r>
            <a:endParaRPr lang="ru-RU" altLang="ru-RU" sz="2800" b="1" dirty="0">
              <a:solidFill>
                <a:srgbClr val="0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5976" y="1563007"/>
            <a:ext cx="5032375" cy="2380399"/>
          </a:xfrm>
          <a:prstGeom prst="rect">
            <a:avLst/>
          </a:prstGeom>
          <a:solidFill>
            <a:srgbClr val="0070C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33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2028535" y="1988800"/>
            <a:ext cx="5076825" cy="4338638"/>
            <a:chOff x="2336" y="890"/>
            <a:chExt cx="3198" cy="2733"/>
          </a:xfrm>
        </p:grpSpPr>
        <p:pic>
          <p:nvPicPr>
            <p:cNvPr id="4" name="Picture 15" descr="Картинка 171 из 663">
              <a:hlinkClick r:id="rId2"/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" y="890"/>
              <a:ext cx="3198" cy="237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Рисунок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7" y="3312"/>
              <a:ext cx="165" cy="31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CC4C34-1D99-46DA-8E5A-EB0DAE0E3F4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23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8587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289" y="620688"/>
            <a:ext cx="6512511" cy="4894480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altLang="ru-RU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436096" y="1772816"/>
            <a:ext cx="2952254" cy="3672408"/>
          </a:xfrm>
        </p:spPr>
        <p:txBody>
          <a:bodyPr/>
          <a:lstStyle/>
          <a:p>
            <a:pPr>
              <a:buFontTx/>
              <a:buNone/>
            </a:pPr>
            <a:endParaRPr lang="ru-RU" altLang="ru-RU" dirty="0"/>
          </a:p>
        </p:txBody>
      </p:sp>
      <p:sp>
        <p:nvSpPr>
          <p:cNvPr id="45068" name="WordArt 1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835150" y="3213100"/>
            <a:ext cx="6553200" cy="15843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Comic Sans MS"/>
            </a:endParaRPr>
          </a:p>
        </p:txBody>
      </p:sp>
      <p:pic>
        <p:nvPicPr>
          <p:cNvPr id="45072" name="Picture 16" descr="86e0c91bdf7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13975"/>
            <a:ext cx="5910242" cy="496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7"/>
          <p:cNvGrpSpPr>
            <a:grpSpLocks/>
          </p:cNvGrpSpPr>
          <p:nvPr/>
        </p:nvGrpSpPr>
        <p:grpSpPr bwMode="auto">
          <a:xfrm>
            <a:off x="179512" y="2731546"/>
            <a:ext cx="4475773" cy="4297853"/>
            <a:chOff x="2336" y="890"/>
            <a:chExt cx="3198" cy="2733"/>
          </a:xfrm>
        </p:grpSpPr>
        <p:pic>
          <p:nvPicPr>
            <p:cNvPr id="13" name="Picture 15" descr="Картинка 171 из 663">
              <a:hlinkClick r:id="rId3"/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" y="890"/>
              <a:ext cx="3198" cy="237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Рисунок 1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7" y="3312"/>
              <a:ext cx="165" cy="31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1FC32-EE05-4A93-9B3A-8E97E45CA2B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24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60399"/>
      </p:ext>
    </p:extLst>
  </p:cSld>
  <p:clrMapOvr>
    <a:masterClrMapping/>
  </p:clrMapOvr>
  <p:transition>
    <p:strip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1475656" y="-1179512"/>
            <a:ext cx="6624736" cy="4032448"/>
          </a:xfrm>
          <a:prstGeom prst="rect">
            <a:avLst/>
          </a:prstGeom>
        </p:spPr>
        <p:txBody>
          <a:bodyPr wrap="none" fromWordArt="1">
            <a:prstTxWarp prst="textArchDownPour">
              <a:avLst>
                <a:gd name="adj1" fmla="val 19400128"/>
                <a:gd name="adj2" fmla="val 20448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 д и в и д у а л ь н а я</a:t>
            </a:r>
          </a:p>
        </p:txBody>
      </p:sp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611188" y="2060575"/>
            <a:ext cx="8135937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1475656" y="1268761"/>
            <a:ext cx="6624736" cy="3600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ArchDownPour">
              <a:avLst>
                <a:gd name="adj1" fmla="val 19861264"/>
                <a:gd name="adj2" fmla="val 8824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а м о с т о я т е л ь н а я</a:t>
            </a:r>
          </a:p>
        </p:txBody>
      </p:sp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1691680" y="4509119"/>
            <a:ext cx="6192688" cy="1728169"/>
          </a:xfrm>
          <a:prstGeom prst="rect">
            <a:avLst/>
          </a:prstGeom>
        </p:spPr>
        <p:txBody>
          <a:bodyPr wrap="none" fromWordArt="1">
            <a:prstTxWarp prst="textArchDownPour">
              <a:avLst>
                <a:gd name="adj1" fmla="val 18678383"/>
                <a:gd name="adj2" fmla="val 1045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а б о т 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25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animBg="1"/>
      <p:bldP spid="24580" grpId="0"/>
      <p:bldP spid="2458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251520" y="0"/>
            <a:ext cx="8892480" cy="3888641"/>
          </a:xfrm>
          <a:prstGeom prst="cloud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 dirty="0">
                <a:solidFill>
                  <a:srgbClr val="FF0000"/>
                </a:solidFill>
                <a:latin typeface="Bookman Old Style" pitchFamily="18" charset="0"/>
              </a:rPr>
              <a:t>Под скрип пера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 dirty="0">
                <a:solidFill>
                  <a:srgbClr val="FF0000"/>
                </a:solidFill>
                <a:latin typeface="Bookman Old Style" pitchFamily="18" charset="0"/>
              </a:rPr>
              <a:t>о лист бумаги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 dirty="0">
                <a:solidFill>
                  <a:srgbClr val="FF0000"/>
                </a:solidFill>
                <a:latin typeface="Bookman Old Style" pitchFamily="18" charset="0"/>
              </a:rPr>
              <a:t>Заполните сие листы!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 dirty="0">
                <a:solidFill>
                  <a:srgbClr val="FF0000"/>
                </a:solidFill>
                <a:latin typeface="Bookman Old Style" pitchFamily="18" charset="0"/>
              </a:rPr>
              <a:t>Да помогут вам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 dirty="0">
                <a:solidFill>
                  <a:srgbClr val="FF0000"/>
                </a:solidFill>
                <a:latin typeface="Bookman Old Style" pitchFamily="18" charset="0"/>
              </a:rPr>
              <a:t>ваши знания! </a:t>
            </a:r>
          </a:p>
        </p:txBody>
      </p:sp>
    </p:spTree>
    <p:extLst>
      <p:ext uri="{BB962C8B-B14F-4D97-AF65-F5344CB8AC3E}">
        <p14:creationId xmlns:p14="http://schemas.microsoft.com/office/powerpoint/2010/main" val="20085248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ердце 6"/>
          <p:cNvSpPr>
            <a:spLocks noChangeArrowheads="1"/>
          </p:cNvSpPr>
          <p:nvPr/>
        </p:nvSpPr>
        <p:spPr bwMode="auto">
          <a:xfrm rot="6833655">
            <a:off x="4051301" y="2365375"/>
            <a:ext cx="4684712" cy="3786187"/>
          </a:xfrm>
          <a:custGeom>
            <a:avLst/>
            <a:gdLst>
              <a:gd name="T0" fmla="*/ 2342357 w 4684713"/>
              <a:gd name="T1" fmla="*/ 946547 h 3786187"/>
              <a:gd name="T2" fmla="*/ 2342357 w 4684713"/>
              <a:gd name="T3" fmla="*/ 3786187 h 3786187"/>
              <a:gd name="T4" fmla="*/ 17694720 60000 65536"/>
              <a:gd name="T5" fmla="*/ 5898240 60000 65536"/>
              <a:gd name="T6" fmla="*/ 780786 w 4684713"/>
              <a:gd name="T7" fmla="*/ 946547 h 3786187"/>
              <a:gd name="T8" fmla="*/ 3903928 w 4684713"/>
              <a:gd name="T9" fmla="*/ 2524125 h 378618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84713" h="3786187">
                <a:moveTo>
                  <a:pt x="2342357" y="946547"/>
                </a:moveTo>
                <a:cubicBezTo>
                  <a:pt x="3318338" y="-1262063"/>
                  <a:pt x="7124668" y="946547"/>
                  <a:pt x="2342357" y="3786187"/>
                </a:cubicBezTo>
                <a:cubicBezTo>
                  <a:pt x="-2439955" y="946547"/>
                  <a:pt x="1366375" y="-1262063"/>
                  <a:pt x="2342357" y="946547"/>
                </a:cubicBezTo>
                <a:close/>
              </a:path>
            </a:pathLst>
          </a:custGeom>
          <a:gradFill rotWithShape="0">
            <a:gsLst>
              <a:gs pos="0">
                <a:srgbClr val="E9F4F5">
                  <a:alpha val="70000"/>
                </a:srgbClr>
              </a:gs>
              <a:gs pos="50000">
                <a:srgbClr val="E0F6F8">
                  <a:alpha val="85000"/>
                </a:srgbClr>
              </a:gs>
              <a:gs pos="100000">
                <a:srgbClr val="EFFAFB"/>
              </a:gs>
            </a:gsLst>
            <a:lin ang="4800000"/>
          </a:gradFill>
          <a:ln w="38100" algn="ctr">
            <a:solidFill>
              <a:srgbClr val="0070C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rot="10800000" vert="eaVert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ln w="1905"/>
              <a:gradFill>
                <a:gsLst>
                  <a:gs pos="0">
                    <a:srgbClr val="E78A5C">
                      <a:shade val="20000"/>
                      <a:satMod val="200000"/>
                    </a:srgbClr>
                  </a:gs>
                  <a:gs pos="78000">
                    <a:srgbClr val="E78A5C">
                      <a:tint val="90000"/>
                      <a:shade val="89000"/>
                      <a:satMod val="220000"/>
                    </a:srgbClr>
                  </a:gs>
                  <a:gs pos="100000">
                    <a:srgbClr val="E78A5C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Сердце 7"/>
          <p:cNvSpPr>
            <a:spLocks noChangeArrowheads="1"/>
          </p:cNvSpPr>
          <p:nvPr/>
        </p:nvSpPr>
        <p:spPr bwMode="auto">
          <a:xfrm rot="-6829060">
            <a:off x="693738" y="2338388"/>
            <a:ext cx="4640262" cy="3795712"/>
          </a:xfrm>
          <a:custGeom>
            <a:avLst/>
            <a:gdLst>
              <a:gd name="T0" fmla="*/ 2320132 w 4640263"/>
              <a:gd name="T1" fmla="*/ 948928 h 3795712"/>
              <a:gd name="T2" fmla="*/ 2320132 w 4640263"/>
              <a:gd name="T3" fmla="*/ 3795712 h 3795712"/>
              <a:gd name="T4" fmla="*/ 17694720 60000 65536"/>
              <a:gd name="T5" fmla="*/ 5898240 60000 65536"/>
              <a:gd name="T6" fmla="*/ 773377 w 4640263"/>
              <a:gd name="T7" fmla="*/ 948928 h 3795712"/>
              <a:gd name="T8" fmla="*/ 3866886 w 4640263"/>
              <a:gd name="T9" fmla="*/ 2530475 h 37957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40263" h="3795712">
                <a:moveTo>
                  <a:pt x="2320132" y="948928"/>
                </a:moveTo>
                <a:cubicBezTo>
                  <a:pt x="3286853" y="-1265238"/>
                  <a:pt x="7057067" y="948928"/>
                  <a:pt x="2320132" y="3795712"/>
                </a:cubicBezTo>
                <a:cubicBezTo>
                  <a:pt x="-2416804" y="948928"/>
                  <a:pt x="1353410" y="-1265238"/>
                  <a:pt x="2320132" y="948928"/>
                </a:cubicBezTo>
                <a:close/>
              </a:path>
            </a:pathLst>
          </a:custGeom>
          <a:gradFill rotWithShape="0">
            <a:gsLst>
              <a:gs pos="0">
                <a:srgbClr val="6B6BCF"/>
              </a:gs>
              <a:gs pos="50000">
                <a:srgbClr val="E0F6F8"/>
              </a:gs>
              <a:gs pos="100000">
                <a:srgbClr val="EFFAFB"/>
              </a:gs>
            </a:gsLst>
            <a:lin ang="5400000"/>
          </a:gra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2268538" y="-242888"/>
            <a:ext cx="5000625" cy="3714751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786188" y="2928938"/>
            <a:ext cx="1571625" cy="1285875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924175"/>
            <a:ext cx="2060575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2339975" y="3716338"/>
          <a:ext cx="1717675" cy="112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698500" imgH="457200" progId="Equation.3">
                  <p:embed/>
                </p:oleObj>
              </mc:Choice>
              <mc:Fallback>
                <p:oleObj name="Формула" r:id="rId3" imgW="698500" imgH="457200" progId="Equation.3">
                  <p:embed/>
                  <p:pic>
                    <p:nvPicPr>
                      <p:cNvPr id="0" name="Picture 2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3716338"/>
                        <a:ext cx="1717675" cy="1125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/>
          <p:cNvGraphicFramePr>
            <a:graphicFrameLocks noChangeAspect="1"/>
          </p:cNvGraphicFramePr>
          <p:nvPr/>
        </p:nvGraphicFramePr>
        <p:xfrm>
          <a:off x="3500438" y="5072063"/>
          <a:ext cx="3889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5" imgW="126835" imgH="139518" progId="Equation.3">
                  <p:embed/>
                </p:oleObj>
              </mc:Choice>
              <mc:Fallback>
                <p:oleObj name="Формула" r:id="rId5" imgW="126835" imgH="139518" progId="Equation.3">
                  <p:embed/>
                  <p:pic>
                    <p:nvPicPr>
                      <p:cNvPr id="0" name="Picture 2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5072063"/>
                        <a:ext cx="3889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2468563"/>
            <a:ext cx="2219325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441560" y="-66675"/>
            <a:ext cx="14911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Verdana" pitchFamily="34" charset="0"/>
              </a:rPr>
              <a:t>“4”</a:t>
            </a:r>
            <a:endParaRPr lang="ru-RU" sz="5400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FFFF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77014" y="2378070"/>
            <a:ext cx="14911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Verdana" pitchFamily="34" charset="0"/>
              </a:rPr>
              <a:t>“3”</a:t>
            </a:r>
            <a:endParaRPr lang="ru-RU" sz="5400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FFFF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Verdana" pitchFamily="34" charset="0"/>
            </a:endParaRPr>
          </a:p>
        </p:txBody>
      </p:sp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549275"/>
            <a:ext cx="16160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Object 4"/>
          <p:cNvGraphicFramePr>
            <a:graphicFrameLocks noChangeAspect="1"/>
          </p:cNvGraphicFramePr>
          <p:nvPr/>
        </p:nvGraphicFramePr>
        <p:xfrm>
          <a:off x="5076825" y="1989138"/>
          <a:ext cx="534988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9" imgW="177646" imgH="228402" progId="Equation.3">
                  <p:embed/>
                </p:oleObj>
              </mc:Choice>
              <mc:Fallback>
                <p:oleObj name="Формула" r:id="rId9" imgW="177646" imgH="228402" progId="Equation.3">
                  <p:embed/>
                  <p:pic>
                    <p:nvPicPr>
                      <p:cNvPr id="0" name="Picture 2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1989138"/>
                        <a:ext cx="534988" cy="773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060575"/>
            <a:ext cx="181768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2916238" y="1196975"/>
          <a:ext cx="409575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2" imgW="1701800" imgH="431800" progId="Equation.3">
                  <p:embed/>
                </p:oleObj>
              </mc:Choice>
              <mc:Fallback>
                <p:oleObj name="Формула" r:id="rId12" imgW="1701800" imgH="431800" progId="Equation.3">
                  <p:embed/>
                  <p:pic>
                    <p:nvPicPr>
                      <p:cNvPr id="0" name="Picture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1196975"/>
                        <a:ext cx="4095750" cy="1038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5429250" y="3857625"/>
          <a:ext cx="1179513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4" imgW="393359" imgH="406048" progId="Equation.3">
                  <p:embed/>
                </p:oleObj>
              </mc:Choice>
              <mc:Fallback>
                <p:oleObj name="Формула" r:id="rId14" imgW="393359" imgH="406048" progId="Equation.3">
                  <p:embed/>
                  <p:pic>
                    <p:nvPicPr>
                      <p:cNvPr id="0" name="Picture 2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3857625"/>
                        <a:ext cx="1179513" cy="121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6929438" y="5286375"/>
          <a:ext cx="450850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6" imgW="165028" imgH="228501" progId="Equation.3">
                  <p:embed/>
                </p:oleObj>
              </mc:Choice>
              <mc:Fallback>
                <p:oleObj name="Формула" r:id="rId16" imgW="165028" imgH="228501" progId="Equation.3">
                  <p:embed/>
                  <p:pic>
                    <p:nvPicPr>
                      <p:cNvPr id="0" name="Picture 2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438" y="5286375"/>
                        <a:ext cx="450850" cy="62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Прямоугольник 27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3" y="3224213"/>
            <a:ext cx="161448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Прямоугольник 28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3" y="5224463"/>
            <a:ext cx="18161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2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ердце 6"/>
          <p:cNvSpPr/>
          <p:nvPr/>
        </p:nvSpPr>
        <p:spPr>
          <a:xfrm rot="6833655">
            <a:off x="4002088" y="2384425"/>
            <a:ext cx="4783137" cy="3897313"/>
          </a:xfrm>
          <a:prstGeom prst="hear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7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800000" scaled="0"/>
          </a:gradFill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FFFF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Сердце 7"/>
          <p:cNvSpPr/>
          <p:nvPr/>
        </p:nvSpPr>
        <p:spPr>
          <a:xfrm rot="14770940">
            <a:off x="709612" y="2419351"/>
            <a:ext cx="4640263" cy="3795712"/>
          </a:xfrm>
          <a:prstGeom prst="hear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2286000" y="-142875"/>
            <a:ext cx="5000625" cy="3714750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786188" y="2928938"/>
            <a:ext cx="1571625" cy="1285875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992438"/>
            <a:ext cx="2060575" cy="324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84324"/>
              </p:ext>
            </p:extLst>
          </p:nvPr>
        </p:nvGraphicFramePr>
        <p:xfrm>
          <a:off x="1581150" y="2428875"/>
          <a:ext cx="1743075" cy="264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1143000" imgH="1726920" progId="Equation.3">
                  <p:embed/>
                </p:oleObj>
              </mc:Choice>
              <mc:Fallback>
                <p:oleObj name="Формула" r:id="rId3" imgW="1143000" imgH="1726920" progId="Equation.3">
                  <p:embed/>
                  <p:pic>
                    <p:nvPicPr>
                      <p:cNvPr id="0" name="Picture 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150" y="2428875"/>
                        <a:ext cx="1743075" cy="2640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963" y="2322513"/>
            <a:ext cx="2474913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500298" y="0"/>
            <a:ext cx="14911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Verdana" pitchFamily="34" charset="0"/>
              </a:rPr>
              <a:t>“4”</a:t>
            </a:r>
            <a:endParaRPr lang="ru-RU" sz="5400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FFFF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00826" y="2714620"/>
            <a:ext cx="14911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Verdana" pitchFamily="34" charset="0"/>
              </a:rPr>
              <a:t>“3”</a:t>
            </a:r>
            <a:endParaRPr lang="ru-RU" sz="5400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FFFF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Verdana" pitchFamily="34" charset="0"/>
            </a:endParaRPr>
          </a:p>
        </p:txBody>
      </p:sp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00" y="3213100"/>
            <a:ext cx="18780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730530"/>
              </p:ext>
            </p:extLst>
          </p:nvPr>
        </p:nvGraphicFramePr>
        <p:xfrm>
          <a:off x="3857625" y="428625"/>
          <a:ext cx="2689225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7" imgW="1193760" imgH="1143000" progId="Equation.3">
                  <p:embed/>
                </p:oleObj>
              </mc:Choice>
              <mc:Fallback>
                <p:oleObj name="Формула" r:id="rId7" imgW="1193760" imgH="1143000" progId="Equation.3">
                  <p:embed/>
                  <p:pic>
                    <p:nvPicPr>
                      <p:cNvPr id="0" name="Picture 1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5" y="428625"/>
                        <a:ext cx="2689225" cy="257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1125538"/>
            <a:ext cx="25733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296090"/>
              </p:ext>
            </p:extLst>
          </p:nvPr>
        </p:nvGraphicFramePr>
        <p:xfrm>
          <a:off x="5286375" y="3429000"/>
          <a:ext cx="3263900" cy="2500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0" imgW="1193760" imgH="914400" progId="Equation.3">
                  <p:embed/>
                </p:oleObj>
              </mc:Choice>
              <mc:Fallback>
                <p:oleObj name="Формула" r:id="rId10" imgW="1193760" imgH="914400" progId="Equation.3">
                  <p:embed/>
                  <p:pic>
                    <p:nvPicPr>
                      <p:cNvPr id="0" name="Picture 1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75" y="3429000"/>
                        <a:ext cx="3263900" cy="2500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919883"/>
              </p:ext>
            </p:extLst>
          </p:nvPr>
        </p:nvGraphicFramePr>
        <p:xfrm>
          <a:off x="2276475" y="4429125"/>
          <a:ext cx="1587500" cy="203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2" imgW="1041120" imgH="1333440" progId="Equation.3">
                  <p:embed/>
                </p:oleObj>
              </mc:Choice>
              <mc:Fallback>
                <p:oleObj name="Формула" r:id="rId12" imgW="1041120" imgH="1333440" progId="Equation.3">
                  <p:embed/>
                  <p:pic>
                    <p:nvPicPr>
                      <p:cNvPr id="0" name="Picture 1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6475" y="4429125"/>
                        <a:ext cx="1587500" cy="2038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28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07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3" name="Rectangle 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5" name="Rectangle 18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6" name="Rectangle 19"/>
          <p:cNvSpPr>
            <a:spLocks noChangeArrowheads="1"/>
          </p:cNvSpPr>
          <p:nvPr/>
        </p:nvSpPr>
        <p:spPr bwMode="auto">
          <a:xfrm>
            <a:off x="0" y="31432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358775" y="1341438"/>
            <a:ext cx="842645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Вспомним строки из</a:t>
            </a:r>
            <a:endParaRPr 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"Евгения Онегина".</a:t>
            </a:r>
            <a:endParaRPr lang="en-US" sz="3200" b="1" i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...</a:t>
            </a:r>
            <a:r>
              <a:rPr lang="ru-RU" sz="32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 мог он ямба от хорея,</a:t>
            </a:r>
            <a:endParaRPr lang="en-US" sz="3200" b="1" i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 мы не бились отличить...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Даже в литературе мы встречаемся</a:t>
            </a:r>
            <a:r>
              <a:rPr lang="en-US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математическими понятиями! </a:t>
            </a:r>
            <a:endParaRPr lang="en-US" sz="3200" b="1" i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Так,</a:t>
            </a:r>
            <a:endParaRPr lang="ru-RU" sz="3200" b="1" i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	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   </a:t>
            </a:r>
            <a:endParaRPr lang="ru-RU" sz="2200" b="1" dirty="0">
              <a:solidFill>
                <a:srgbClr val="000000"/>
              </a:solidFill>
            </a:endParaRPr>
          </a:p>
        </p:txBody>
      </p: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755650" y="476250"/>
            <a:ext cx="215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endParaRPr lang="ru-RU" sz="40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7" name="Рисунок 16" descr="pushkin_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88" y="4364038"/>
            <a:ext cx="381635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0" name="WordArt 14"/>
          <p:cNvSpPr>
            <a:spLocks noChangeArrowheads="1" noChangeShapeType="1" noTextEdit="1"/>
          </p:cNvSpPr>
          <p:nvPr/>
        </p:nvSpPr>
        <p:spPr bwMode="auto">
          <a:xfrm>
            <a:off x="827088" y="476250"/>
            <a:ext cx="77771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Bookman Old Style"/>
              </a:rPr>
              <a:t>Прогрессии  в  литературе</a:t>
            </a: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15083" y="5445224"/>
            <a:ext cx="375860" cy="108377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49642B-4F00-49D5-992D-FAB8512420A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96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7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7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7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53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76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9" y="0"/>
            <a:ext cx="3646885" cy="2060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492896"/>
            <a:ext cx="3851920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2856"/>
            <a:ext cx="3850140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sz="quarter" idx="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0"/>
            <a:ext cx="3840480" cy="2592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797152"/>
            <a:ext cx="3851920" cy="20608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2" y="4797152"/>
            <a:ext cx="3863662" cy="2060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0" y="-1"/>
            <a:ext cx="9144000" cy="6857999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Закончился двадцатый век.</a:t>
            </a:r>
            <a:b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стремится человек?</a:t>
            </a:r>
            <a:b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Изучены космос и море,</a:t>
            </a:r>
            <a:b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Строенье звезд и вся земля.</a:t>
            </a:r>
            <a:b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математиков зовет</a:t>
            </a:r>
            <a:b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известный лозунг:</a:t>
            </a:r>
            <a:b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 end="1000.0454"/>
                </p14:media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2333" y="6370636"/>
            <a:ext cx="487363" cy="487363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287792" y="0"/>
            <a:ext cx="440313" cy="717341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48247" y="2967335"/>
            <a:ext cx="1375882" cy="923330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rmAutofit/>
          </a:bodyPr>
          <a:lstStyle/>
          <a:p>
            <a:pPr algn="ctr"/>
            <a:r>
              <a:rPr lang="ru-RU" sz="16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Прогрессио</a:t>
            </a: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–движение вперед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1AFE83-0059-4FD4-8AD4-CB9E864EDAC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08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67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74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75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9" name="Rectangle 18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0" name="Rectangle 19"/>
          <p:cNvSpPr>
            <a:spLocks noChangeArrowheads="1"/>
          </p:cNvSpPr>
          <p:nvPr/>
        </p:nvSpPr>
        <p:spPr bwMode="auto">
          <a:xfrm>
            <a:off x="0" y="31432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179388" y="908050"/>
            <a:ext cx="8715375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2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  </a:t>
            </a: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4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Ямб</a:t>
            </a:r>
            <a:r>
              <a:rPr lang="en-US" sz="44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это стихотворный размер с ударением на чётных слогах 2; 4; 6; 8...</a:t>
            </a:r>
            <a:r>
              <a:rPr 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Номера ударных слогов образуют арифметическую прогрессию с первым членом 2 и разностью прогрессии 2.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endParaRPr lang="ru-RU" sz="2800" b="1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75" y="5000625"/>
            <a:ext cx="15176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3600" b="1" i="1" u="sng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Ямб</a:t>
            </a:r>
            <a:r>
              <a:rPr lang="ru-RU" b="1" i="1" u="sng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643063" y="5072063"/>
            <a:ext cx="7306359" cy="64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28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0000"/>
                </a:solidFill>
              </a:rPr>
              <a:t>«Мой 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д</a:t>
            </a:r>
            <a:r>
              <a:rPr lang="ru-RU" altLang="ru-RU" sz="2800" b="1" i="1" dirty="0" err="1">
                <a:solidFill>
                  <a:srgbClr val="FF0066"/>
                </a:solidFill>
              </a:rPr>
              <a:t>Я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дя</a:t>
            </a:r>
            <a:r>
              <a:rPr lang="ru-RU" altLang="ru-RU" sz="2800" b="1" i="1" dirty="0">
                <a:solidFill>
                  <a:srgbClr val="000000"/>
                </a:solidFill>
              </a:rPr>
              <a:t> 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с</a:t>
            </a:r>
            <a:r>
              <a:rPr lang="ru-RU" altLang="ru-RU" sz="2800" b="1" i="1" dirty="0" err="1">
                <a:solidFill>
                  <a:srgbClr val="FF0066"/>
                </a:solidFill>
              </a:rPr>
              <a:t>А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мых</a:t>
            </a:r>
            <a:r>
              <a:rPr lang="ru-RU" altLang="ru-RU" sz="2800" b="1" i="1" dirty="0">
                <a:solidFill>
                  <a:srgbClr val="000000"/>
                </a:solidFill>
              </a:rPr>
              <a:t> 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ч</a:t>
            </a:r>
            <a:r>
              <a:rPr lang="ru-RU" altLang="ru-RU" sz="2800" b="1" i="1" dirty="0" err="1">
                <a:solidFill>
                  <a:srgbClr val="FF0066"/>
                </a:solidFill>
              </a:rPr>
              <a:t>Е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стных</a:t>
            </a:r>
            <a:r>
              <a:rPr lang="ru-RU" altLang="ru-RU" sz="2800" b="1" i="1" dirty="0">
                <a:solidFill>
                  <a:srgbClr val="000000"/>
                </a:solidFill>
              </a:rPr>
              <a:t> 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пр</a:t>
            </a:r>
            <a:r>
              <a:rPr lang="ru-RU" altLang="ru-RU" sz="2800" b="1" i="1" dirty="0" err="1">
                <a:solidFill>
                  <a:srgbClr val="FF0066"/>
                </a:solidFill>
              </a:rPr>
              <a:t>А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вил</a:t>
            </a:r>
            <a:r>
              <a:rPr lang="ru-RU" altLang="ru-RU" sz="2800" b="1" i="1" dirty="0">
                <a:solidFill>
                  <a:srgbClr val="000000"/>
                </a:solidFill>
              </a:rPr>
              <a:t>...»</a:t>
            </a:r>
            <a:r>
              <a:rPr lang="ru-RU" altLang="ru-RU" sz="2400" b="1" i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2428875" y="5899150"/>
            <a:ext cx="4781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C3300"/>
                </a:solidFill>
              </a:rPr>
              <a:t>Прогрессия: 2; 4; 6; 8...</a:t>
            </a:r>
          </a:p>
        </p:txBody>
      </p:sp>
      <p:pic>
        <p:nvPicPr>
          <p:cNvPr id="51217" name="Picture 17" descr="MCj0250890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284538"/>
            <a:ext cx="2438400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6" name="WordArt 18"/>
          <p:cNvSpPr>
            <a:spLocks noChangeArrowheads="1" noChangeShapeType="1" noTextEdit="1"/>
          </p:cNvSpPr>
          <p:nvPr/>
        </p:nvSpPr>
        <p:spPr bwMode="auto">
          <a:xfrm>
            <a:off x="755650" y="188913"/>
            <a:ext cx="777716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Bookman Old Style"/>
              </a:rPr>
              <a:t>Прогрессии  в  литературе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49642B-4F00-49D5-992D-FAB8512420A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24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4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40"/>
                            </p:stCondLst>
                            <p:childTnLst>
                              <p:par>
                                <p:cTn id="3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бумаг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55654"/>
            <a:ext cx="8686800" cy="651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381000" y="533400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z="6000" b="1">
                <a:solidFill>
                  <a:srgbClr val="FF0066"/>
                </a:solidFill>
              </a:rPr>
              <a:t>Ямб</a:t>
            </a:r>
            <a:endParaRPr lang="ru-RU" altLang="ru-RU" b="1">
              <a:solidFill>
                <a:srgbClr val="FF0066"/>
              </a:solidFill>
            </a:endParaRPr>
          </a:p>
        </p:txBody>
      </p:sp>
      <p:sp>
        <p:nvSpPr>
          <p:cNvPr id="6148" name="Содержимое 2"/>
          <p:cNvSpPr>
            <a:spLocks noGrp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dirty="0">
                <a:solidFill>
                  <a:srgbClr val="006600"/>
                </a:solidFill>
              </a:rPr>
              <a:t>Я помню чудное мгновенье... </a:t>
            </a:r>
          </a:p>
          <a:p>
            <a:pPr eaLnBrk="1" hangingPunct="1">
              <a:buFontTx/>
              <a:buNone/>
            </a:pPr>
            <a:endParaRPr lang="ru-RU" altLang="ru-RU" dirty="0"/>
          </a:p>
        </p:txBody>
      </p:sp>
      <p:pic>
        <p:nvPicPr>
          <p:cNvPr id="6149" name="Рисунок 3" descr="403006_4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88" y="2279650"/>
            <a:ext cx="2957512" cy="432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0" end="146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7584" y="5949280"/>
            <a:ext cx="487363" cy="48736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49642B-4F00-49D5-992D-FAB8512420A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31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72103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бумаг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9646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z="6000">
                <a:solidFill>
                  <a:srgbClr val="FF0066"/>
                </a:solidFill>
              </a:rPr>
              <a:t>Ямб</a:t>
            </a:r>
            <a:endParaRPr lang="ru-RU" altLang="ru-RU">
              <a:solidFill>
                <a:srgbClr val="FF0066"/>
              </a:solidFill>
            </a:endParaRPr>
          </a:p>
        </p:txBody>
      </p:sp>
      <p:sp>
        <p:nvSpPr>
          <p:cNvPr id="7172" name="Содержимое 2"/>
          <p:cNvSpPr>
            <a:spLocks noGrp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>
                <a:solidFill>
                  <a:srgbClr val="006600"/>
                </a:solidFill>
              </a:rPr>
              <a:t>Унылая пора, очей очарованье...</a:t>
            </a:r>
          </a:p>
          <a:p>
            <a:pPr eaLnBrk="1" hangingPunct="1">
              <a:buFontTx/>
              <a:buNone/>
            </a:pPr>
            <a:endParaRPr lang="ru-RU" altLang="ru-RU"/>
          </a:p>
        </p:txBody>
      </p:sp>
      <p:pic>
        <p:nvPicPr>
          <p:cNvPr id="7173" name="Рисунок 3" descr="18108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238" y="2371725"/>
            <a:ext cx="5589587" cy="839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0" end="66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58875" y="6080918"/>
            <a:ext cx="487363" cy="48736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49642B-4F00-49D5-992D-FAB8512420A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32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21334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200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201" name="Rectangle 18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31432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323850" y="1052513"/>
            <a:ext cx="84264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endParaRPr lang="ru-RU" sz="2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sz="4400" b="1" i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Хорей</a:t>
            </a:r>
            <a:r>
              <a:rPr lang="en-US" sz="2800" b="1" i="1" dirty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 dirty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это стихотворный размер 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ударением на нечётных слогах стиха. Номера ударных слогов образуют</a:t>
            </a:r>
            <a:r>
              <a:rPr lang="en-US" sz="2800" b="1" dirty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арифметическую прогрессию 1; 3; 5; 7... С первым членом 1 и разностью прогрессии 2.</a:t>
            </a:r>
            <a:endParaRPr lang="ru-RU" sz="2800" b="1" dirty="0">
              <a:solidFill>
                <a:srgbClr val="222268"/>
              </a:solidFill>
            </a:endParaRPr>
          </a:p>
        </p:txBody>
      </p:sp>
      <p:sp>
        <p:nvSpPr>
          <p:cNvPr id="31757" name="Text Box 17"/>
          <p:cNvSpPr txBox="1">
            <a:spLocks noChangeArrowheads="1"/>
          </p:cNvSpPr>
          <p:nvPr/>
        </p:nvSpPr>
        <p:spPr bwMode="auto">
          <a:xfrm>
            <a:off x="762000" y="4876800"/>
            <a:ext cx="2862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800" b="1" i="1" u="sng" dirty="0">
                <a:solidFill>
                  <a:srgbClr val="800080"/>
                </a:solidFill>
              </a:rPr>
              <a:t>Хорей </a:t>
            </a: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2214563" y="4857750"/>
            <a:ext cx="5872162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28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0000"/>
                </a:solidFill>
              </a:rPr>
              <a:t>«Я 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проп</a:t>
            </a:r>
            <a:r>
              <a:rPr lang="ru-RU" altLang="ru-RU" sz="2800" b="1" i="1" dirty="0" err="1">
                <a:solidFill>
                  <a:srgbClr val="FF0066"/>
                </a:solidFill>
              </a:rPr>
              <a:t>А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л</a:t>
            </a:r>
            <a:r>
              <a:rPr lang="ru-RU" altLang="ru-RU" sz="2800" b="1" i="1" dirty="0">
                <a:solidFill>
                  <a:srgbClr val="000000"/>
                </a:solidFill>
              </a:rPr>
              <a:t>, как 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зв</a:t>
            </a:r>
            <a:r>
              <a:rPr lang="ru-RU" altLang="ru-RU" sz="2800" b="1" i="1" dirty="0" err="1">
                <a:solidFill>
                  <a:srgbClr val="FF0066"/>
                </a:solidFill>
              </a:rPr>
              <a:t>Е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рь</a:t>
            </a:r>
            <a:r>
              <a:rPr lang="ru-RU" altLang="ru-RU" sz="2800" b="1" i="1" dirty="0">
                <a:solidFill>
                  <a:srgbClr val="000000"/>
                </a:solidFill>
              </a:rPr>
              <a:t> в 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заг</a:t>
            </a:r>
            <a:r>
              <a:rPr lang="ru-RU" altLang="ru-RU" sz="2800" b="1" i="1" dirty="0" err="1">
                <a:solidFill>
                  <a:srgbClr val="FF0066"/>
                </a:solidFill>
              </a:rPr>
              <a:t>О</a:t>
            </a:r>
            <a:r>
              <a:rPr lang="ru-RU" altLang="ru-RU" sz="2800" b="1" i="1" dirty="0" err="1">
                <a:solidFill>
                  <a:srgbClr val="000000"/>
                </a:solidFill>
              </a:rPr>
              <a:t>не</a:t>
            </a:r>
            <a:r>
              <a:rPr lang="ru-RU" altLang="ru-RU" sz="2800" b="1" i="1" dirty="0">
                <a:solidFill>
                  <a:srgbClr val="000000"/>
                </a:solidFill>
              </a:rPr>
              <a:t>»</a:t>
            </a:r>
          </a:p>
        </p:txBody>
      </p:sp>
      <p:sp>
        <p:nvSpPr>
          <p:cNvPr id="31759" name="Text Box 20"/>
          <p:cNvSpPr txBox="1">
            <a:spLocks noChangeArrowheads="1"/>
          </p:cNvSpPr>
          <p:nvPr/>
        </p:nvSpPr>
        <p:spPr bwMode="auto">
          <a:xfrm>
            <a:off x="5643563" y="5429250"/>
            <a:ext cx="3241675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28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altLang="ru-RU" b="1" i="1">
                <a:solidFill>
                  <a:srgbClr val="000000"/>
                </a:solidFill>
              </a:rPr>
              <a:t>Б. Л. Пастернак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981200" y="6019800"/>
            <a:ext cx="4284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Прогрессия: 1; 3 ;5; 7...</a:t>
            </a:r>
            <a:r>
              <a:rPr lang="ru-RU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208" name="WordArt 17"/>
          <p:cNvSpPr>
            <a:spLocks noChangeArrowheads="1" noChangeShapeType="1" noTextEdit="1"/>
          </p:cNvSpPr>
          <p:nvPr/>
        </p:nvSpPr>
        <p:spPr bwMode="auto">
          <a:xfrm>
            <a:off x="755650" y="188913"/>
            <a:ext cx="777716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Bookman Old Style"/>
              </a:rPr>
              <a:t>Прогрессии  в  литературе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49642B-4F00-49D5-992D-FAB8512420A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33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839767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5" grpId="0"/>
      <p:bldP spid="31757" grpId="0"/>
      <p:bldP spid="31758" grpId="0"/>
      <p:bldP spid="31759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22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225" name="Rectangle 18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226" name="Rectangle 19"/>
          <p:cNvSpPr>
            <a:spLocks noChangeArrowheads="1"/>
          </p:cNvSpPr>
          <p:nvPr/>
        </p:nvSpPr>
        <p:spPr bwMode="auto">
          <a:xfrm>
            <a:off x="0" y="31432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457200" y="1143000"/>
            <a:ext cx="8426450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>
                <a:solidFill>
                  <a:srgbClr val="CC3300"/>
                </a:solidFill>
              </a:rPr>
              <a:t>Классический хорей:</a:t>
            </a:r>
            <a:r>
              <a:rPr lang="ru-RU" altLang="ru-RU" sz="2800" b="1" i="1">
                <a:solidFill>
                  <a:srgbClr val="FF9966"/>
                </a:solidFill>
              </a:rPr>
              <a:t> </a:t>
            </a:r>
            <a:endParaRPr lang="ru-RU" altLang="ru-RU" sz="2800" b="1">
              <a:solidFill>
                <a:srgbClr val="FF9966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</a:rPr>
              <a:t> </a:t>
            </a:r>
            <a:r>
              <a:rPr lang="ru-RU" altLang="ru-RU" sz="2800" i="1">
                <a:solidFill>
                  <a:srgbClr val="000000"/>
                </a:solidFill>
              </a:rPr>
              <a:t>Листья падают в саду…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i="1">
                <a:solidFill>
                  <a:srgbClr val="000000"/>
                </a:solidFill>
              </a:rPr>
              <a:t> В этот старый сад, бывало,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i="1">
                <a:solidFill>
                  <a:srgbClr val="000000"/>
                </a:solidFill>
              </a:rPr>
              <a:t> Ранним утром я уйду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i="1">
                <a:solidFill>
                  <a:srgbClr val="000000"/>
                </a:solidFill>
              </a:rPr>
              <a:t> И блуждаю, где попало. </a:t>
            </a:r>
            <a:r>
              <a:rPr lang="ru-RU" altLang="ru-RU" sz="2800" b="1">
                <a:solidFill>
                  <a:srgbClr val="CC3300"/>
                </a:solidFill>
              </a:rPr>
              <a:t>(И.Бунин)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</a:rPr>
              <a:t>  </a:t>
            </a:r>
            <a:endParaRPr lang="en-US" altLang="ru-RU" sz="280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>
                <a:solidFill>
                  <a:srgbClr val="CC3300"/>
                </a:solidFill>
              </a:rPr>
              <a:t>Вот ещё хорей</a:t>
            </a:r>
            <a:r>
              <a:rPr lang="ru-RU" altLang="ru-RU" sz="2800">
                <a:solidFill>
                  <a:srgbClr val="000000"/>
                </a:solidFill>
              </a:rPr>
              <a:t> </a:t>
            </a:r>
            <a:r>
              <a:rPr lang="ru-RU" altLang="ru-RU" sz="2800" b="1">
                <a:solidFill>
                  <a:srgbClr val="CC3300"/>
                </a:solidFill>
              </a:rPr>
              <a:t>(тоже из Бунина):</a:t>
            </a:r>
            <a:r>
              <a:rPr lang="ru-RU" altLang="ru-RU" sz="2800">
                <a:solidFill>
                  <a:srgbClr val="000000"/>
                </a:solidFill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</a:rPr>
              <a:t> </a:t>
            </a:r>
            <a:r>
              <a:rPr lang="ru-RU" altLang="ru-RU" sz="2800" i="1">
                <a:solidFill>
                  <a:srgbClr val="000000"/>
                </a:solidFill>
              </a:rPr>
              <a:t>Яблони и сизые дорожки,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i="1">
                <a:solidFill>
                  <a:srgbClr val="000000"/>
                </a:solidFill>
              </a:rPr>
              <a:t> Изумрудно-яркая трава</a:t>
            </a:r>
            <a:endParaRPr lang="en-US" altLang="ru-RU" sz="2800" i="1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i="1">
                <a:solidFill>
                  <a:srgbClr val="000000"/>
                </a:solidFill>
              </a:rPr>
              <a:t> </a:t>
            </a:r>
            <a:r>
              <a:rPr lang="en-US" altLang="ru-RU" sz="2800" i="1">
                <a:solidFill>
                  <a:srgbClr val="000000"/>
                </a:solidFill>
              </a:rPr>
              <a:t>На берёзах — серые серёжки </a:t>
            </a:r>
            <a:endParaRPr lang="ru-RU" altLang="ru-RU" sz="2800" i="1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2800" i="1">
                <a:solidFill>
                  <a:srgbClr val="000000"/>
                </a:solidFill>
              </a:rPr>
              <a:t> </a:t>
            </a:r>
            <a:r>
              <a:rPr lang="ru-RU" altLang="ru-RU" sz="2800" i="1">
                <a:solidFill>
                  <a:srgbClr val="000000"/>
                </a:solidFill>
              </a:rPr>
              <a:t>И ветвей плакучих кружева.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800" b="1">
              <a:solidFill>
                <a:srgbClr val="222268"/>
              </a:solidFill>
            </a:endParaRPr>
          </a:p>
        </p:txBody>
      </p:sp>
      <p:pic>
        <p:nvPicPr>
          <p:cNvPr id="18" name="Рисунок 17" descr="буни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38" y="3273425"/>
            <a:ext cx="2773362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9" name="WordArt 14"/>
          <p:cNvSpPr>
            <a:spLocks noChangeArrowheads="1" noChangeShapeType="1" noTextEdit="1"/>
          </p:cNvSpPr>
          <p:nvPr/>
        </p:nvSpPr>
        <p:spPr bwMode="auto">
          <a:xfrm>
            <a:off x="755650" y="188913"/>
            <a:ext cx="777716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Bookman Old Style"/>
              </a:rPr>
              <a:t>Прогрессии  в  литературе</a:t>
            </a: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55650" y="5949280"/>
            <a:ext cx="487363" cy="48736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49642B-4F00-49D5-992D-FAB8512420A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34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3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7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7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7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7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27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7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27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7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27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239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бумаг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93175" cy="655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z="6000" b="1">
                <a:solidFill>
                  <a:srgbClr val="CC3300"/>
                </a:solidFill>
              </a:rPr>
              <a:t>Хорей</a:t>
            </a:r>
            <a:endParaRPr lang="ru-RU" altLang="ru-RU" b="1">
              <a:solidFill>
                <a:srgbClr val="CC3300"/>
              </a:solidFill>
            </a:endParaRPr>
          </a:p>
        </p:txBody>
      </p:sp>
      <p:sp>
        <p:nvSpPr>
          <p:cNvPr id="10244" name="Содержимое 2"/>
          <p:cNvSpPr>
            <a:spLocks noGrp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>
                <a:solidFill>
                  <a:srgbClr val="222268"/>
                </a:solidFill>
              </a:rPr>
              <a:t>Буря мглою небо кроет... </a:t>
            </a:r>
          </a:p>
          <a:p>
            <a:pPr eaLnBrk="1" hangingPunct="1">
              <a:buFontTx/>
              <a:buNone/>
            </a:pPr>
            <a:endParaRPr lang="ru-RU" altLang="ru-RU"/>
          </a:p>
        </p:txBody>
      </p:sp>
      <p:pic>
        <p:nvPicPr>
          <p:cNvPr id="10245" name="Рисунок 3" descr="12830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205038"/>
            <a:ext cx="6164263" cy="823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49642B-4F00-49D5-992D-FAB8512420A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35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43537"/>
      </p:ext>
    </p:extLst>
  </p:cSld>
  <p:clrMapOvr>
    <a:masterClrMapping/>
  </p:clrMapOvr>
  <p:transition>
    <p:wheel spokes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"/>
          <p:cNvSpPr txBox="1">
            <a:spLocks noChangeArrowheads="1"/>
          </p:cNvSpPr>
          <p:nvPr/>
        </p:nvSpPr>
        <p:spPr bwMode="auto">
          <a:xfrm>
            <a:off x="1116013" y="1160463"/>
            <a:ext cx="66421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endParaRPr lang="ru-RU" altLang="ru-RU" sz="2800">
              <a:solidFill>
                <a:srgbClr val="000000"/>
              </a:solidFill>
            </a:endParaRPr>
          </a:p>
        </p:txBody>
      </p:sp>
      <p:sp>
        <p:nvSpPr>
          <p:cNvPr id="4100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501650" y="476672"/>
            <a:ext cx="8642350" cy="2088232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  <a:scene3d>
              <a:camera prst="legacyPerspectiveTopLeft">
                <a:rot lat="0" lon="20519985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cs typeface="Arial"/>
              </a:rPr>
              <a:t>Один за всех и все за одного</a:t>
            </a: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-180528" y="188641"/>
            <a:ext cx="8496944" cy="3459722"/>
          </a:xfrm>
          <a:prstGeom prst="cloudCallout">
            <a:avLst>
              <a:gd name="adj1" fmla="val 46237"/>
              <a:gd name="adj2" fmla="val 64171"/>
            </a:avLst>
          </a:prstGeom>
          <a:solidFill>
            <a:srgbClr val="00FFFF">
              <a:alpha val="2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4103" name="WordArt 10"/>
          <p:cNvSpPr>
            <a:spLocks noChangeArrowheads="1" noChangeShapeType="1" noTextEdit="1"/>
          </p:cNvSpPr>
          <p:nvPr/>
        </p:nvSpPr>
        <p:spPr bwMode="auto">
          <a:xfrm>
            <a:off x="323850" y="5013325"/>
            <a:ext cx="5616575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Bookman Old Styl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25D0D21-EB6C-4411-923A-93AEDB7B33C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36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39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48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116013" y="1160463"/>
            <a:ext cx="66421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endParaRPr lang="ru-RU" altLang="ru-RU" sz="2800">
              <a:solidFill>
                <a:srgbClr val="000000"/>
              </a:solidFill>
            </a:endParaRPr>
          </a:p>
        </p:txBody>
      </p:sp>
      <p:graphicFrame>
        <p:nvGraphicFramePr>
          <p:cNvPr id="35964" name="Group 1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470309"/>
              </p:ext>
            </p:extLst>
          </p:nvPr>
        </p:nvGraphicFramePr>
        <p:xfrm>
          <a:off x="611188" y="1989138"/>
          <a:ext cx="8064500" cy="1368623"/>
        </p:xfrm>
        <a:graphic>
          <a:graphicData uri="http://schemas.openxmlformats.org/drawingml/2006/table">
            <a:tbl>
              <a:tblPr/>
              <a:tblGrid>
                <a:gridCol w="806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7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-12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119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-12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-3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  29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05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5974" name="Group 1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370863"/>
              </p:ext>
            </p:extLst>
          </p:nvPr>
        </p:nvGraphicFramePr>
        <p:xfrm>
          <a:off x="539750" y="3644900"/>
          <a:ext cx="6408738" cy="1368623"/>
        </p:xfrm>
        <a:graphic>
          <a:graphicData uri="http://schemas.openxmlformats.org/drawingml/2006/table">
            <a:tbl>
              <a:tblPr/>
              <a:tblGrid>
                <a:gridCol w="800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1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1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16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17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  29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 5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-3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 33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  29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-3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05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595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87246"/>
              </p:ext>
            </p:extLst>
          </p:nvPr>
        </p:nvGraphicFramePr>
        <p:xfrm>
          <a:off x="539750" y="5373688"/>
          <a:ext cx="4967288" cy="1295610"/>
        </p:xfrm>
        <a:graphic>
          <a:graphicData uri="http://schemas.openxmlformats.org/drawingml/2006/table">
            <a:tbl>
              <a:tblPr/>
              <a:tblGrid>
                <a:gridCol w="828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7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7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7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9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-3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 -12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  22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4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5943" name="AutoShape 103"/>
          <p:cNvSpPr>
            <a:spLocks noChangeArrowheads="1"/>
          </p:cNvSpPr>
          <p:nvPr/>
        </p:nvSpPr>
        <p:spPr bwMode="auto">
          <a:xfrm>
            <a:off x="2951163" y="0"/>
            <a:ext cx="6192837" cy="1412875"/>
          </a:xfrm>
          <a:prstGeom prst="cloudCallout">
            <a:avLst>
              <a:gd name="adj1" fmla="val -60153"/>
              <a:gd name="adj2" fmla="val 4595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5944" name="Text Box 104"/>
          <p:cNvSpPr txBox="1">
            <a:spLocks noChangeArrowheads="1"/>
          </p:cNvSpPr>
          <p:nvPr/>
        </p:nvSpPr>
        <p:spPr bwMode="auto">
          <a:xfrm>
            <a:off x="3276600" y="404813"/>
            <a:ext cx="4895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800" b="1">
                <a:solidFill>
                  <a:srgbClr val="FF0066"/>
                </a:solidFill>
                <a:latin typeface="Bookman Old Style" pitchFamily="18" charset="0"/>
              </a:rPr>
              <a:t>«Усердие – мать удачи»</a:t>
            </a:r>
          </a:p>
        </p:txBody>
      </p:sp>
      <p:sp>
        <p:nvSpPr>
          <p:cNvPr id="35950" name="WordArt 110"/>
          <p:cNvSpPr>
            <a:spLocks noChangeArrowheads="1" noChangeShapeType="1" noTextEdit="1"/>
          </p:cNvSpPr>
          <p:nvPr/>
        </p:nvSpPr>
        <p:spPr bwMode="auto">
          <a:xfrm>
            <a:off x="755650" y="2565400"/>
            <a:ext cx="401638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</a:t>
            </a:r>
          </a:p>
        </p:txBody>
      </p:sp>
      <p:sp>
        <p:nvSpPr>
          <p:cNvPr id="35955" name="WordArt 115"/>
          <p:cNvSpPr>
            <a:spLocks noChangeArrowheads="1" noChangeShapeType="1" noTextEdit="1"/>
          </p:cNvSpPr>
          <p:nvPr/>
        </p:nvSpPr>
        <p:spPr bwMode="auto">
          <a:xfrm>
            <a:off x="1619250" y="2565400"/>
            <a:ext cx="334963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</a:t>
            </a:r>
          </a:p>
        </p:txBody>
      </p:sp>
      <p:sp>
        <p:nvSpPr>
          <p:cNvPr id="35957" name="WordArt 117"/>
          <p:cNvSpPr>
            <a:spLocks noChangeArrowheads="1" noChangeShapeType="1" noTextEdit="1"/>
          </p:cNvSpPr>
          <p:nvPr/>
        </p:nvSpPr>
        <p:spPr bwMode="auto">
          <a:xfrm>
            <a:off x="3203575" y="5949950"/>
            <a:ext cx="334963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</a:t>
            </a:r>
          </a:p>
        </p:txBody>
      </p:sp>
      <p:sp>
        <p:nvSpPr>
          <p:cNvPr id="35958" name="WordArt 118"/>
          <p:cNvSpPr>
            <a:spLocks noChangeArrowheads="1" noChangeShapeType="1" noTextEdit="1"/>
          </p:cNvSpPr>
          <p:nvPr/>
        </p:nvSpPr>
        <p:spPr bwMode="auto">
          <a:xfrm>
            <a:off x="4067175" y="2565400"/>
            <a:ext cx="334963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</a:t>
            </a:r>
          </a:p>
        </p:txBody>
      </p:sp>
      <p:sp>
        <p:nvSpPr>
          <p:cNvPr id="35959" name="WordArt 119"/>
          <p:cNvSpPr>
            <a:spLocks noChangeArrowheads="1" noChangeShapeType="1" noTextEdit="1"/>
          </p:cNvSpPr>
          <p:nvPr/>
        </p:nvSpPr>
        <p:spPr bwMode="auto">
          <a:xfrm>
            <a:off x="1547813" y="5949950"/>
            <a:ext cx="431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</a:t>
            </a:r>
          </a:p>
        </p:txBody>
      </p:sp>
      <p:sp>
        <p:nvSpPr>
          <p:cNvPr id="35960" name="WordArt 120"/>
          <p:cNvSpPr>
            <a:spLocks noChangeArrowheads="1" noChangeShapeType="1" noTextEdit="1"/>
          </p:cNvSpPr>
          <p:nvPr/>
        </p:nvSpPr>
        <p:spPr bwMode="auto">
          <a:xfrm>
            <a:off x="2411413" y="2565400"/>
            <a:ext cx="40640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о</a:t>
            </a:r>
          </a:p>
        </p:txBody>
      </p:sp>
      <p:sp>
        <p:nvSpPr>
          <p:cNvPr id="35961" name="WordArt 121"/>
          <p:cNvSpPr>
            <a:spLocks noChangeArrowheads="1" noChangeShapeType="1" noTextEdit="1"/>
          </p:cNvSpPr>
          <p:nvPr/>
        </p:nvSpPr>
        <p:spPr bwMode="auto">
          <a:xfrm>
            <a:off x="8027988" y="2565400"/>
            <a:ext cx="40640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о</a:t>
            </a:r>
          </a:p>
        </p:txBody>
      </p:sp>
      <p:sp>
        <p:nvSpPr>
          <p:cNvPr id="35962" name="WordArt 122"/>
          <p:cNvSpPr>
            <a:spLocks noChangeArrowheads="1" noChangeShapeType="1" noTextEdit="1"/>
          </p:cNvSpPr>
          <p:nvPr/>
        </p:nvSpPr>
        <p:spPr bwMode="auto">
          <a:xfrm>
            <a:off x="3276600" y="2636838"/>
            <a:ext cx="3683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</a:t>
            </a:r>
          </a:p>
        </p:txBody>
      </p:sp>
      <p:sp>
        <p:nvSpPr>
          <p:cNvPr id="35963" name="WordArt 123"/>
          <p:cNvSpPr>
            <a:spLocks noChangeArrowheads="1" noChangeShapeType="1" noTextEdit="1"/>
          </p:cNvSpPr>
          <p:nvPr/>
        </p:nvSpPr>
        <p:spPr bwMode="auto">
          <a:xfrm>
            <a:off x="4787900" y="2565400"/>
            <a:ext cx="43180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е</a:t>
            </a:r>
          </a:p>
        </p:txBody>
      </p:sp>
      <p:sp>
        <p:nvSpPr>
          <p:cNvPr id="35965" name="WordArt 125"/>
          <p:cNvSpPr>
            <a:spLocks noChangeArrowheads="1" noChangeShapeType="1" noTextEdit="1"/>
          </p:cNvSpPr>
          <p:nvPr/>
        </p:nvSpPr>
        <p:spPr bwMode="auto">
          <a:xfrm>
            <a:off x="3924300" y="4221163"/>
            <a:ext cx="43180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е</a:t>
            </a:r>
          </a:p>
        </p:txBody>
      </p:sp>
      <p:sp>
        <p:nvSpPr>
          <p:cNvPr id="35966" name="WordArt 126"/>
          <p:cNvSpPr>
            <a:spLocks noChangeArrowheads="1" noChangeShapeType="1" noTextEdit="1"/>
          </p:cNvSpPr>
          <p:nvPr/>
        </p:nvSpPr>
        <p:spPr bwMode="auto">
          <a:xfrm>
            <a:off x="2411413" y="5949950"/>
            <a:ext cx="360362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е</a:t>
            </a:r>
          </a:p>
        </p:txBody>
      </p:sp>
      <p:sp>
        <p:nvSpPr>
          <p:cNvPr id="35967" name="WordArt 127"/>
          <p:cNvSpPr>
            <a:spLocks noChangeArrowheads="1" noChangeShapeType="1" noTextEdit="1"/>
          </p:cNvSpPr>
          <p:nvPr/>
        </p:nvSpPr>
        <p:spPr bwMode="auto">
          <a:xfrm>
            <a:off x="5651500" y="2565400"/>
            <a:ext cx="401638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</a:t>
            </a:r>
          </a:p>
        </p:txBody>
      </p:sp>
      <p:sp>
        <p:nvSpPr>
          <p:cNvPr id="35968" name="WordArt 128"/>
          <p:cNvSpPr>
            <a:spLocks noChangeArrowheads="1" noChangeShapeType="1" noTextEdit="1"/>
          </p:cNvSpPr>
          <p:nvPr/>
        </p:nvSpPr>
        <p:spPr bwMode="auto">
          <a:xfrm>
            <a:off x="6443663" y="2565400"/>
            <a:ext cx="401637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</a:t>
            </a:r>
          </a:p>
        </p:txBody>
      </p:sp>
      <p:sp>
        <p:nvSpPr>
          <p:cNvPr id="35969" name="WordArt 129"/>
          <p:cNvSpPr>
            <a:spLocks noChangeArrowheads="1" noChangeShapeType="1" noTextEdit="1"/>
          </p:cNvSpPr>
          <p:nvPr/>
        </p:nvSpPr>
        <p:spPr bwMode="auto">
          <a:xfrm>
            <a:off x="7308850" y="2565400"/>
            <a:ext cx="415925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</a:t>
            </a:r>
          </a:p>
        </p:txBody>
      </p:sp>
      <p:sp>
        <p:nvSpPr>
          <p:cNvPr id="35970" name="WordArt 130"/>
          <p:cNvSpPr>
            <a:spLocks noChangeArrowheads="1" noChangeShapeType="1" noTextEdit="1"/>
          </p:cNvSpPr>
          <p:nvPr/>
        </p:nvSpPr>
        <p:spPr bwMode="auto">
          <a:xfrm>
            <a:off x="2339975" y="4221163"/>
            <a:ext cx="415925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</a:t>
            </a:r>
          </a:p>
        </p:txBody>
      </p:sp>
      <p:sp>
        <p:nvSpPr>
          <p:cNvPr id="35971" name="WordArt 131"/>
          <p:cNvSpPr>
            <a:spLocks noChangeArrowheads="1" noChangeShapeType="1" noTextEdit="1"/>
          </p:cNvSpPr>
          <p:nvPr/>
        </p:nvSpPr>
        <p:spPr bwMode="auto">
          <a:xfrm>
            <a:off x="5580063" y="4221163"/>
            <a:ext cx="415925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</a:t>
            </a:r>
          </a:p>
        </p:txBody>
      </p:sp>
      <p:sp>
        <p:nvSpPr>
          <p:cNvPr id="35972" name="WordArt 132"/>
          <p:cNvSpPr>
            <a:spLocks noChangeArrowheads="1" noChangeShapeType="1" noTextEdit="1"/>
          </p:cNvSpPr>
          <p:nvPr/>
        </p:nvSpPr>
        <p:spPr bwMode="auto">
          <a:xfrm>
            <a:off x="684213" y="4221163"/>
            <a:ext cx="50165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д</a:t>
            </a:r>
          </a:p>
        </p:txBody>
      </p:sp>
      <p:sp>
        <p:nvSpPr>
          <p:cNvPr id="35973" name="WordArt 133"/>
          <p:cNvSpPr>
            <a:spLocks noChangeArrowheads="1" noChangeShapeType="1" noTextEdit="1"/>
          </p:cNvSpPr>
          <p:nvPr/>
        </p:nvSpPr>
        <p:spPr bwMode="auto">
          <a:xfrm>
            <a:off x="1547813" y="4221163"/>
            <a:ext cx="40640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</a:t>
            </a:r>
          </a:p>
        </p:txBody>
      </p:sp>
      <p:sp>
        <p:nvSpPr>
          <p:cNvPr id="35975" name="WordArt 135"/>
          <p:cNvSpPr>
            <a:spLocks noChangeArrowheads="1" noChangeShapeType="1" noTextEdit="1"/>
          </p:cNvSpPr>
          <p:nvPr/>
        </p:nvSpPr>
        <p:spPr bwMode="auto">
          <a:xfrm>
            <a:off x="755650" y="5949950"/>
            <a:ext cx="40640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</a:t>
            </a:r>
          </a:p>
        </p:txBody>
      </p:sp>
      <p:sp>
        <p:nvSpPr>
          <p:cNvPr id="35976" name="WordArt 136"/>
          <p:cNvSpPr>
            <a:spLocks noChangeArrowheads="1" noChangeShapeType="1" noTextEdit="1"/>
          </p:cNvSpPr>
          <p:nvPr/>
        </p:nvSpPr>
        <p:spPr bwMode="auto">
          <a:xfrm>
            <a:off x="3059113" y="4221163"/>
            <a:ext cx="604837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ж</a:t>
            </a:r>
          </a:p>
        </p:txBody>
      </p:sp>
      <p:sp>
        <p:nvSpPr>
          <p:cNvPr id="35977" name="WordArt 137"/>
          <p:cNvSpPr>
            <a:spLocks noChangeArrowheads="1" noChangeShapeType="1" noTextEdit="1"/>
          </p:cNvSpPr>
          <p:nvPr/>
        </p:nvSpPr>
        <p:spPr bwMode="auto">
          <a:xfrm>
            <a:off x="4716463" y="4221163"/>
            <a:ext cx="411162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н</a:t>
            </a:r>
          </a:p>
        </p:txBody>
      </p:sp>
      <p:sp>
        <p:nvSpPr>
          <p:cNvPr id="35978" name="WordArt 138"/>
          <p:cNvSpPr>
            <a:spLocks noChangeArrowheads="1" noChangeShapeType="1" noTextEdit="1"/>
          </p:cNvSpPr>
          <p:nvPr/>
        </p:nvSpPr>
        <p:spPr bwMode="auto">
          <a:xfrm>
            <a:off x="6300788" y="4221163"/>
            <a:ext cx="43180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е</a:t>
            </a:r>
          </a:p>
        </p:txBody>
      </p:sp>
      <p:sp>
        <p:nvSpPr>
          <p:cNvPr id="35979" name="WordArt 139"/>
          <p:cNvSpPr>
            <a:spLocks noChangeArrowheads="1" noChangeShapeType="1" noTextEdit="1"/>
          </p:cNvSpPr>
          <p:nvPr/>
        </p:nvSpPr>
        <p:spPr bwMode="auto">
          <a:xfrm>
            <a:off x="4067175" y="5949950"/>
            <a:ext cx="40640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ё</a:t>
            </a:r>
          </a:p>
        </p:txBody>
      </p:sp>
      <p:sp>
        <p:nvSpPr>
          <p:cNvPr id="35980" name="WordArt 140"/>
          <p:cNvSpPr>
            <a:spLocks noChangeArrowheads="1" noChangeShapeType="1" noTextEdit="1"/>
          </p:cNvSpPr>
          <p:nvPr/>
        </p:nvSpPr>
        <p:spPr bwMode="auto">
          <a:xfrm>
            <a:off x="4859338" y="5949950"/>
            <a:ext cx="50165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д</a:t>
            </a:r>
          </a:p>
        </p:txBody>
      </p:sp>
      <p:pic>
        <p:nvPicPr>
          <p:cNvPr id="5237" name="Рисунок 3" descr="8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9575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C:\Program Files (x86)\Microsoft Office\MEDIA\CAGCAT10\j021194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75184" y="5301208"/>
            <a:ext cx="2128470" cy="130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Program Files (x86)\Microsoft Office\MEDIA\CAGCAT10\j0215086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689" y="4253674"/>
            <a:ext cx="1661311" cy="259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25D0D21-EB6C-4411-923A-93AEDB7B33C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37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26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9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35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5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3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5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5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5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5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 nodeType="clickPar">
                      <p:stCondLst>
                        <p:cond delay="indefinite"/>
                      </p:stCondLst>
                      <p:childTnLst>
                        <p:par>
                          <p:cTn id="2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 nodeType="clickPar">
                      <p:stCondLst>
                        <p:cond delay="indefinite"/>
                      </p:stCondLst>
                      <p:childTnLst>
                        <p:par>
                          <p:cTn id="2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35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5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900" decel="100000" fill="hold"/>
                                        <p:tgtEl>
                                          <p:spTgt spid="35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35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35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decel="100000" fill="hold"/>
                                        <p:tgtEl>
                                          <p:spTgt spid="35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 nodeType="clickPar">
                      <p:stCondLst>
                        <p:cond delay="indefinite"/>
                      </p:stCondLst>
                      <p:childTnLst>
                        <p:par>
                          <p:cTn id="2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35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35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 nodeType="clickPar">
                      <p:stCondLst>
                        <p:cond delay="indefinite"/>
                      </p:stCondLst>
                      <p:childTnLst>
                        <p:par>
                          <p:cTn id="2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 nodeType="clickPar">
                      <p:stCondLst>
                        <p:cond delay="indefinite"/>
                      </p:stCondLst>
                      <p:childTnLst>
                        <p:par>
                          <p:cTn id="3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3" grpId="0" animBg="1"/>
      <p:bldP spid="35944" grpId="0"/>
      <p:bldP spid="35950" grpId="0" animBg="1"/>
      <p:bldP spid="35955" grpId="0" animBg="1"/>
      <p:bldP spid="35957" grpId="0" animBg="1"/>
      <p:bldP spid="35958" grpId="0" animBg="1"/>
      <p:bldP spid="35959" grpId="0" animBg="1"/>
      <p:bldP spid="35960" grpId="0" animBg="1"/>
      <p:bldP spid="35961" grpId="0" animBg="1"/>
      <p:bldP spid="35962" grpId="0" animBg="1"/>
      <p:bldP spid="35963" grpId="0" animBg="1"/>
      <p:bldP spid="35965" grpId="0" animBg="1"/>
      <p:bldP spid="35966" grpId="0" animBg="1"/>
      <p:bldP spid="35967" grpId="0" animBg="1"/>
      <p:bldP spid="35968" grpId="0" animBg="1"/>
      <p:bldP spid="35969" grpId="0" animBg="1"/>
      <p:bldP spid="35970" grpId="0" animBg="1"/>
      <p:bldP spid="35971" grpId="0" animBg="1"/>
      <p:bldP spid="35972" grpId="0" animBg="1"/>
      <p:bldP spid="35973" grpId="0" animBg="1"/>
      <p:bldP spid="35975" grpId="0" animBg="1"/>
      <p:bldP spid="35976" grpId="0" animBg="1"/>
      <p:bldP spid="35977" grpId="0" animBg="1"/>
      <p:bldP spid="35978" grpId="0" animBg="1"/>
      <p:bldP spid="35979" grpId="0" animBg="1"/>
      <p:bldP spid="3598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Program Files (x86)\Microsoft Office\MEDIA\CAGCAT10\j0090386.wm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47" r="7752" b="58507"/>
          <a:stretch/>
        </p:blipFill>
        <p:spPr bwMode="auto">
          <a:xfrm>
            <a:off x="2627784" y="1426858"/>
            <a:ext cx="4032448" cy="28662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41368"/>
          </a:xfrm>
        </p:spPr>
        <p:txBody>
          <a:bodyPr>
            <a:prstTxWarp prst="textArchDownPour">
              <a:avLst>
                <a:gd name="adj1" fmla="val 18447329"/>
                <a:gd name="adj2" fmla="val 28645"/>
              </a:avLst>
            </a:prstTxWarp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 о м а ш н е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з а д а н и 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CD24252-2448-492D-9C5C-CE3365FC08B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38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9062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86375" y="2571750"/>
            <a:ext cx="3857625" cy="3429000"/>
          </a:xfrm>
        </p:spPr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 амфитеатре расположены 10 рядов, причем в каждом следующем ряду на 20 мест больше чем в предыдущем, а в последнем ряду 280 мест. Сколько человек вмещает амфитеатр?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875" y="1428750"/>
            <a:ext cx="5357813" cy="4572000"/>
          </a:xfrm>
        </p:spPr>
        <p:txBody>
          <a:bodyPr/>
          <a:lstStyle/>
          <a:p>
            <a:pPr>
              <a:defRPr/>
            </a:pPr>
            <a:r>
              <a:rPr lang="ru-RU" sz="2400" dirty="0">
                <a:solidFill>
                  <a:srgbClr val="7030A0"/>
                </a:solidFill>
              </a:rPr>
              <a:t>За 16 дней Карл украл у Клары 472 коралла. Каждый день он крал на 3 коралла больше, чем в предыдущий день. Сколько кораллов украл Карл в последний день.</a:t>
            </a:r>
          </a:p>
          <a:p>
            <a:pPr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В сборнике по подготовке к экзамену-240 задач. Ученик планирует начать их   решение 2 мая, а закончить 16 мая, решая  каждый день на две задачи больше, чем в предыдущий день. Сколько задач ученик запланировал решить 12 мая?</a:t>
            </a:r>
          </a:p>
        </p:txBody>
      </p:sp>
      <p:sp>
        <p:nvSpPr>
          <p:cNvPr id="10" name="Табличка 9"/>
          <p:cNvSpPr/>
          <p:nvPr/>
        </p:nvSpPr>
        <p:spPr>
          <a:xfrm>
            <a:off x="500034" y="214290"/>
            <a:ext cx="5786478" cy="1071570"/>
          </a:xfrm>
          <a:prstGeom prst="plaqu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285728"/>
            <a:ext cx="528641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Прогрессии в жизни, в быту</a:t>
            </a:r>
            <a:b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и не только</a:t>
            </a:r>
          </a:p>
        </p:txBody>
      </p:sp>
      <p:pic>
        <p:nvPicPr>
          <p:cNvPr id="21512" name="Picture 4" descr="CRTN0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14313"/>
            <a:ext cx="260985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E94170B-C639-4641-86AA-5452D6034AF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28738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9" y="0"/>
            <a:ext cx="3646885" cy="2060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492896"/>
            <a:ext cx="3851920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2856"/>
            <a:ext cx="3850140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sz="quarter" idx="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0"/>
            <a:ext cx="3840480" cy="2592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797152"/>
            <a:ext cx="3851920" cy="20608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2" y="4797152"/>
            <a:ext cx="3863662" cy="2060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0" y="-1"/>
            <a:ext cx="9144000" cy="6857999"/>
          </a:xfrm>
        </p:spPr>
        <p:txBody>
          <a:bodyPr>
            <a:normAutofit/>
          </a:bodyPr>
          <a:lstStyle/>
          <a:p>
            <a:pPr algn="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 end="1000.0454"/>
                </p14:media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2333" y="6370636"/>
            <a:ext cx="487363" cy="487363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287792" y="0"/>
            <a:ext cx="440313" cy="717341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326015" y="-1"/>
            <a:ext cx="8278434" cy="6614317"/>
          </a:xfrm>
          <a:prstGeom prst="rect">
            <a:avLst/>
          </a:prstGeom>
          <a:noFill/>
        </p:spPr>
        <p:txBody>
          <a:bodyPr vert="horz" wrap="square" rtlCol="0">
            <a:prstTxWarp prst="textSlantUp">
              <a:avLst/>
            </a:prstTxWarp>
            <a:spAutoFit/>
          </a:bodyPr>
          <a:lstStyle/>
          <a:p>
            <a:r>
              <a:rPr lang="ru-RU" sz="4400" i="1" dirty="0" err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Прогрессио</a:t>
            </a:r>
            <a:r>
              <a:rPr lang="ru-RU" sz="4400" i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–движение вперед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1AFE83-0059-4FD4-8AD4-CB9E864EDAC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13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remove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ext Box 7"/>
          <p:cNvSpPr txBox="1">
            <a:spLocks noChangeArrowheads="1"/>
          </p:cNvSpPr>
          <p:nvPr/>
        </p:nvSpPr>
        <p:spPr bwMode="auto">
          <a:xfrm>
            <a:off x="1835150" y="2060575"/>
            <a:ext cx="6597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Я доволен собой, у меня все получилось.</a:t>
            </a:r>
          </a:p>
        </p:txBody>
      </p:sp>
      <p:sp>
        <p:nvSpPr>
          <p:cNvPr id="44039" name="Text Box 8"/>
          <p:cNvSpPr txBox="1">
            <a:spLocks noChangeArrowheads="1"/>
          </p:cNvSpPr>
          <p:nvPr/>
        </p:nvSpPr>
        <p:spPr bwMode="auto">
          <a:xfrm>
            <a:off x="1835151" y="2708920"/>
            <a:ext cx="7138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У меня не все получилось, нужно повторить.</a:t>
            </a:r>
          </a:p>
        </p:txBody>
      </p:sp>
      <p:sp>
        <p:nvSpPr>
          <p:cNvPr id="44040" name="Text Box 9"/>
          <p:cNvSpPr txBox="1">
            <a:spLocks noChangeArrowheads="1"/>
          </p:cNvSpPr>
          <p:nvPr/>
        </p:nvSpPr>
        <p:spPr bwMode="auto">
          <a:xfrm>
            <a:off x="1835151" y="3322186"/>
            <a:ext cx="7138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Многое не получилось, нужно повторить.</a:t>
            </a:r>
          </a:p>
        </p:txBody>
      </p:sp>
      <p:sp>
        <p:nvSpPr>
          <p:cNvPr id="13320" name="WordArt 9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7777163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Оцените свою работу на уроке: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95536" y="4221088"/>
            <a:ext cx="9073008" cy="1584176"/>
          </a:xfrm>
        </p:spPr>
        <p:txBody>
          <a:bodyPr/>
          <a:lstStyle/>
          <a:p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Приклейте пожалуйста один из квадратиков на ваш листок, цвет должен совпадать с вашим мнением о сегодняшнем уроке.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457200" y="5013176"/>
            <a:ext cx="755650" cy="11129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17" name="Объект 13316"/>
          <p:cNvSpPr>
            <a:spLocks noGrp="1"/>
          </p:cNvSpPr>
          <p:nvPr>
            <p:ph sz="quarter" idx="4"/>
          </p:nvPr>
        </p:nvSpPr>
        <p:spPr>
          <a:xfrm>
            <a:off x="4644231" y="2174875"/>
            <a:ext cx="4042569" cy="29823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0F0271-43DC-48A8-B2B7-C4549D790B9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40</a:t>
            </a:fld>
            <a:endParaRPr lang="ru-RU">
              <a:solidFill>
                <a:srgbClr val="000000"/>
              </a:solidFill>
            </a:endParaRPr>
          </a:p>
        </p:txBody>
      </p:sp>
      <p:cxnSp>
        <p:nvCxnSpPr>
          <p:cNvPr id="14" name="Прямая со стрелкой 13"/>
          <p:cNvCxnSpPr>
            <a:stCxn id="44038" idx="1"/>
          </p:cNvCxnSpPr>
          <p:nvPr/>
        </p:nvCxnSpPr>
        <p:spPr>
          <a:xfrm flipH="1" flipV="1">
            <a:off x="1212850" y="1900959"/>
            <a:ext cx="622300" cy="3882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44039" idx="1"/>
          </p:cNvCxnSpPr>
          <p:nvPr/>
        </p:nvCxnSpPr>
        <p:spPr>
          <a:xfrm>
            <a:off x="1206070" y="2852936"/>
            <a:ext cx="629081" cy="868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44040" idx="1"/>
          </p:cNvCxnSpPr>
          <p:nvPr/>
        </p:nvCxnSpPr>
        <p:spPr>
          <a:xfrm flipV="1">
            <a:off x="1179566" y="3553019"/>
            <a:ext cx="655585" cy="40717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30218" y="1498591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1660" y="2482553"/>
            <a:ext cx="914400" cy="9144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09600" y="3553018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28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  <p:bldP spid="4404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E8BC7-2F6C-44D3-B701-1D4B342B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548681"/>
            <a:ext cx="7560840" cy="580767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6F583F7-0849-44CF-BE35-AB542F639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AA3A52-655B-442F-8623-228C9043134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41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304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314" name="WordArt 5"/>
          <p:cNvSpPr>
            <a:spLocks noChangeArrowheads="1" noChangeShapeType="1" noTextEdit="1"/>
          </p:cNvSpPr>
          <p:nvPr/>
        </p:nvSpPr>
        <p:spPr bwMode="auto">
          <a:xfrm>
            <a:off x="1905000" y="1371600"/>
            <a:ext cx="5383213" cy="9667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CC0066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Тема урока:</a:t>
            </a:r>
          </a:p>
        </p:txBody>
      </p:sp>
      <p:sp>
        <p:nvSpPr>
          <p:cNvPr id="13315" name="WordArt 7"/>
          <p:cNvSpPr>
            <a:spLocks noChangeArrowheads="1" noChangeShapeType="1" noTextEdit="1"/>
          </p:cNvSpPr>
          <p:nvPr/>
        </p:nvSpPr>
        <p:spPr bwMode="auto">
          <a:xfrm>
            <a:off x="755576" y="5419724"/>
            <a:ext cx="7775649" cy="88959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3222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3316" name="WordArt 8"/>
          <p:cNvSpPr>
            <a:spLocks noChangeArrowheads="1" noChangeShapeType="1" noTextEdit="1"/>
          </p:cNvSpPr>
          <p:nvPr/>
        </p:nvSpPr>
        <p:spPr bwMode="auto">
          <a:xfrm>
            <a:off x="2743200" y="228600"/>
            <a:ext cx="35433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/>
              </a:rPr>
              <a:t>Алгебра  9 класс</a:t>
            </a:r>
          </a:p>
        </p:txBody>
      </p:sp>
      <p:pic>
        <p:nvPicPr>
          <p:cNvPr id="13318" name="Рисунок 30" descr="1bu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00400"/>
            <a:ext cx="984250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Рисунок 28" descr="5bu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482600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52186" y="2286000"/>
            <a:ext cx="731161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kern="10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/>
              </a:rPr>
              <a:t>«Арифметическая</a:t>
            </a:r>
            <a:endParaRPr lang="ru-RU" sz="5400" b="1" spc="50" dirty="0">
              <a:ln w="11430"/>
              <a:gradFill>
                <a:gsLst>
                  <a:gs pos="25000">
                    <a:srgbClr val="FF9966">
                      <a:satMod val="155000"/>
                    </a:srgbClr>
                  </a:gs>
                  <a:gs pos="100000">
                    <a:srgbClr val="FF996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33600" y="3424534"/>
            <a:ext cx="4731109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kern="10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/>
              </a:rPr>
              <a:t>прогрессия</a:t>
            </a:r>
            <a:endParaRPr lang="ru-RU" sz="5400" b="1" spc="50" dirty="0">
              <a:ln w="11430"/>
              <a:gradFill>
                <a:gsLst>
                  <a:gs pos="25000">
                    <a:srgbClr val="FF9966">
                      <a:satMod val="155000"/>
                    </a:srgbClr>
                  </a:gs>
                  <a:gs pos="100000">
                    <a:srgbClr val="FF996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33600" y="4347864"/>
            <a:ext cx="2811988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kern="10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/>
              </a:rPr>
              <a:t>вокруг</a:t>
            </a:r>
            <a:endParaRPr lang="ru-RU" sz="5400" b="1" spc="50" dirty="0">
              <a:ln w="11430"/>
              <a:gradFill>
                <a:gsLst>
                  <a:gs pos="25000">
                    <a:srgbClr val="FF9966">
                      <a:satMod val="155000"/>
                    </a:srgbClr>
                  </a:gs>
                  <a:gs pos="100000">
                    <a:srgbClr val="FF996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45588" y="4347864"/>
            <a:ext cx="3370828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kern="10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/>
              </a:rPr>
              <a:t>нас»</a:t>
            </a:r>
            <a:endParaRPr lang="ru-RU" sz="5400" b="1" spc="50" dirty="0">
              <a:ln w="11430"/>
              <a:gradFill>
                <a:gsLst>
                  <a:gs pos="25000">
                    <a:srgbClr val="FF9966">
                      <a:satMod val="155000"/>
                    </a:srgbClr>
                  </a:gs>
                  <a:gs pos="100000">
                    <a:srgbClr val="FF996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8C8C21-DC54-4E8B-B6AB-372267508B0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363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84345" y="476672"/>
            <a:ext cx="4175310" cy="341399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kern="1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09600" y="1214438"/>
            <a:ext cx="8534400" cy="4302125"/>
          </a:xfrm>
          <a:prstGeom prst="rect">
            <a:avLst/>
          </a:prstGeom>
        </p:spPr>
        <p:txBody>
          <a:bodyPr/>
          <a:lstStyle/>
          <a:p>
            <a:pPr eaLnBrk="1" hangingPunct="1">
              <a:buClr>
                <a:srgbClr val="CC3300"/>
              </a:buClr>
              <a:buFont typeface="Wingdings 2" pitchFamily="18" charset="2"/>
              <a:buChar char="³"/>
              <a:defRPr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Обобщить теоретические знания по теме; </a:t>
            </a:r>
          </a:p>
          <a:p>
            <a:pPr eaLnBrk="1" hangingPunct="1">
              <a:buFontTx/>
              <a:buNone/>
              <a:defRPr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совершенствовать навыки нахождения </a:t>
            </a:r>
            <a:r>
              <a:rPr lang="ru-RU" sz="2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п-го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члена и суммы </a:t>
            </a:r>
            <a:r>
              <a:rPr lang="ru-RU" sz="2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п-первых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членов арифметической прогрессии с помощью формул;</a:t>
            </a:r>
          </a:p>
          <a:p>
            <a:pPr eaLnBrk="1" hangingPunct="1">
              <a:buClr>
                <a:srgbClr val="CC3300"/>
              </a:buClr>
              <a:buFont typeface="Wingdings 2" pitchFamily="18" charset="2"/>
              <a:buChar char="³"/>
              <a:defRPr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Развивать познавательный интерес учащихся, учиться видеть связь между математикой и окружающей жизнью;</a:t>
            </a:r>
          </a:p>
          <a:p>
            <a:pPr eaLnBrk="1" hangingPunct="1">
              <a:buClr>
                <a:srgbClr val="CC3300"/>
              </a:buClr>
              <a:buFont typeface="Wingdings 2" pitchFamily="18" charset="2"/>
              <a:buChar char="³"/>
              <a:defRPr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Воспитывать волю и настойчивость для достижения конечных результатов;</a:t>
            </a:r>
          </a:p>
          <a:p>
            <a:pPr eaLnBrk="1" hangingPunct="1">
              <a:buClr>
                <a:srgbClr val="CC3300"/>
              </a:buClr>
              <a:buFont typeface="Wingdings 2" pitchFamily="18" charset="2"/>
              <a:buChar char="³"/>
              <a:defRPr/>
            </a:pPr>
            <a:r>
              <a:rPr lang="ru-RU" sz="4000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знакомить учащихся с типовыми заданиями ГИА по данной теме .</a:t>
            </a:r>
            <a:endParaRPr lang="en-US" sz="24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 flipV="1">
            <a:off x="1" y="-1"/>
            <a:ext cx="9144000" cy="188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4340" name="Picture 6" descr="03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432117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7" descr="03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019800"/>
            <a:ext cx="432117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10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84345" y="476672"/>
            <a:ext cx="4175310" cy="341399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kern="1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09600" y="1214438"/>
            <a:ext cx="8534400" cy="430212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Clr>
                <a:srgbClr val="CC3300"/>
              </a:buClr>
              <a:buNone/>
              <a:defRPr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Обобщить теоретические знания по теме; </a:t>
            </a:r>
          </a:p>
          <a:p>
            <a:pPr marL="0" indent="0" eaLnBrk="1" hangingPunct="1">
              <a:buNone/>
              <a:defRPr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совершенствовать навыки нахождения п-</a:t>
            </a:r>
            <a:r>
              <a:rPr lang="ru-RU" sz="2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члена и суммы п-первых членов арифметической прогрессии с помощью формул;</a:t>
            </a:r>
          </a:p>
          <a:p>
            <a:pPr marL="0" indent="0" eaLnBrk="1" hangingPunct="1">
              <a:buClr>
                <a:srgbClr val="CC3300"/>
              </a:buClr>
              <a:buNone/>
              <a:defRPr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развивать познавательный интерес , учиться видеть связь между математикой и окружающей жизнью;</a:t>
            </a:r>
          </a:p>
          <a:p>
            <a:pPr marL="0" indent="0" eaLnBrk="1" hangingPunct="1">
              <a:buClr>
                <a:srgbClr val="CC3300"/>
              </a:buClr>
              <a:buNone/>
              <a:defRPr/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hangingPunct="1">
              <a:buClr>
                <a:srgbClr val="CC3300"/>
              </a:buClr>
              <a:buFont typeface="Wingdings 2" pitchFamily="18" charset="2"/>
              <a:buChar char="³"/>
              <a:defRPr/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0" indent="0" eaLnBrk="1" hangingPunct="1">
              <a:buNone/>
              <a:defRPr/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 flipV="1">
            <a:off x="1" y="-1"/>
            <a:ext cx="9144000" cy="188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4340" name="Picture 6" descr="03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432117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7" descr="03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019800"/>
            <a:ext cx="432117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B113E1-9E57-4F82-A4B9-8C55625430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4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8864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работать, </a:t>
            </a:r>
            <a:r>
              <a:rPr lang="ru-RU" sz="4000" b="1" i="1" spc="-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трудиться,</a:t>
            </a:r>
          </a:p>
          <a:p>
            <a:endParaRPr lang="ru-RU" sz="4000" b="1" i="1" spc="-1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spc="-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успехов </a:t>
            </a:r>
            <a:r>
              <a:rPr lang="ru-RU" sz="4000" b="1" i="1"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добиться.</a:t>
            </a:r>
          </a:p>
          <a:p>
            <a:endParaRPr lang="ru-RU" sz="4000" b="1" i="1" spc="-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spc="-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Хотя бы в ГИА </a:t>
            </a:r>
            <a:r>
              <a:rPr lang="ru-RU" sz="4000" b="1" i="1" spc="-1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4000" b="1" i="1" spc="-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пригодится</a:t>
            </a:r>
            <a:r>
              <a:rPr lang="ru-RU" sz="4000" b="1" i="1" spc="-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0" b="1" i="1" spc="-1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легче в дальнейшем </a:t>
            </a:r>
            <a:r>
              <a:rPr lang="ru-RU" sz="4000" b="1" i="1" spc="-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будет учиться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445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altLang="ru-RU" b="1" dirty="0">
                <a:solidFill>
                  <a:srgbClr val="002060"/>
                </a:solidFill>
                <a:latin typeface="Bookman Old Style" pitchFamily="18" charset="0"/>
              </a:rPr>
              <a:t>В последовательности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b="1" dirty="0">
                <a:solidFill>
                  <a:schemeClr val="accent2"/>
                </a:solidFill>
                <a:latin typeface="Bookman Old Style" pitchFamily="18" charset="0"/>
              </a:rPr>
              <a:t>    </a:t>
            </a:r>
            <a:r>
              <a:rPr lang="ru-RU" altLang="ru-RU" b="1" dirty="0">
                <a:solidFill>
                  <a:srgbClr val="FF0000"/>
                </a:solidFill>
                <a:latin typeface="Bookman Old Style" pitchFamily="18" charset="0"/>
              </a:rPr>
              <a:t>(х</a:t>
            </a:r>
            <a:r>
              <a:rPr lang="en-US" altLang="ru-RU" b="1" i="1" baseline="-25000" dirty="0">
                <a:solidFill>
                  <a:srgbClr val="FF0000"/>
                </a:solidFill>
                <a:latin typeface="Bookman Old Style" pitchFamily="18" charset="0"/>
              </a:rPr>
              <a:t>n</a:t>
            </a:r>
            <a:r>
              <a:rPr lang="ru-RU" altLang="ru-RU" b="1" dirty="0">
                <a:solidFill>
                  <a:srgbClr val="FF0000"/>
                </a:solidFill>
                <a:latin typeface="Bookman Old Style" pitchFamily="18" charset="0"/>
              </a:rPr>
              <a:t>): </a:t>
            </a:r>
            <a:r>
              <a:rPr lang="en-US" altLang="ru-RU" b="1" dirty="0">
                <a:solidFill>
                  <a:srgbClr val="FF0000"/>
                </a:solidFill>
                <a:latin typeface="Bookman Old Style" pitchFamily="18" charset="0"/>
              </a:rPr>
              <a:t>	</a:t>
            </a:r>
            <a:r>
              <a:rPr lang="ru-RU" altLang="ru-RU" b="1" dirty="0">
                <a:solidFill>
                  <a:srgbClr val="FF0000"/>
                </a:solidFill>
                <a:latin typeface="Bookman Old Style" pitchFamily="18" charset="0"/>
              </a:rPr>
              <a:t>3; 0; -3; -6; -9; -12;...</a:t>
            </a:r>
            <a:endParaRPr lang="en-US" altLang="ru-RU" b="1" dirty="0">
              <a:solidFill>
                <a:srgbClr val="FF0000"/>
              </a:solidFill>
              <a:latin typeface="Bookman Old Style" pitchFamily="18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ru-RU" dirty="0"/>
              <a:t>	</a:t>
            </a:r>
            <a:r>
              <a:rPr lang="ru-RU" altLang="ru-RU" b="1" dirty="0">
                <a:solidFill>
                  <a:srgbClr val="002060"/>
                </a:solidFill>
                <a:latin typeface="Bookman Old Style" pitchFamily="18" charset="0"/>
              </a:rPr>
              <a:t>назовите первый, третий и шестой </a:t>
            </a:r>
            <a:r>
              <a:rPr lang="en-US" altLang="ru-RU" b="1" dirty="0">
                <a:solidFill>
                  <a:srgbClr val="002060"/>
                </a:solidFill>
                <a:latin typeface="Bookman Old Style" pitchFamily="18" charset="0"/>
              </a:rPr>
              <a:t>	</a:t>
            </a:r>
            <a:r>
              <a:rPr lang="ru-RU" altLang="ru-RU" b="1" dirty="0">
                <a:solidFill>
                  <a:srgbClr val="002060"/>
                </a:solidFill>
                <a:latin typeface="Bookman Old Style" pitchFamily="18" charset="0"/>
              </a:rPr>
              <a:t>члены.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Bookman Old Style" pitchFamily="18" charset="0"/>
              </a:rPr>
              <a:t>3,-3,-12.</a:t>
            </a:r>
          </a:p>
        </p:txBody>
      </p:sp>
      <p:sp>
        <p:nvSpPr>
          <p:cNvPr id="15363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5571" y="41017"/>
            <a:ext cx="9144000" cy="15573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none" fromWordArt="1">
            <a:prstTxWarp prst="textPlain">
              <a:avLst>
                <a:gd name="adj" fmla="val 56531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Bookman Old Style"/>
              </a:rPr>
              <a:t>Устная  работа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68313" y="4076700"/>
            <a:ext cx="82804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32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2060"/>
                </a:solidFill>
                <a:latin typeface="Bookman Old Style" pitchFamily="18" charset="0"/>
              </a:rPr>
              <a:t>2.</a:t>
            </a:r>
            <a:r>
              <a:rPr lang="ru-RU" altLang="ru-RU" sz="3200" b="1" dirty="0">
                <a:solidFill>
                  <a:srgbClr val="FF9966"/>
                </a:solidFill>
                <a:latin typeface="Bookman Old Style" pitchFamily="18" charset="0"/>
              </a:rPr>
              <a:t> </a:t>
            </a:r>
            <a:r>
              <a:rPr lang="ru-RU" altLang="ru-RU" sz="3200" b="1" dirty="0">
                <a:solidFill>
                  <a:srgbClr val="002060"/>
                </a:solidFill>
                <a:latin typeface="Bookman Old Style" pitchFamily="18" charset="0"/>
              </a:rPr>
              <a:t>Продолжите данную   последовательность: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32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2060"/>
                </a:solidFill>
                <a:latin typeface="Bookman Old Style" pitchFamily="18" charset="0"/>
              </a:rPr>
              <a:t>1; 5; 9; 13; 17;</a:t>
            </a:r>
            <a:r>
              <a:rPr lang="ru-RU" altLang="ru-RU" sz="3200" b="1" dirty="0">
                <a:solidFill>
                  <a:srgbClr val="FF9966"/>
                </a:solidFill>
                <a:latin typeface="Bookman Old Style" pitchFamily="18" charset="0"/>
              </a:rPr>
              <a:t>…</a:t>
            </a:r>
            <a:endParaRPr lang="ru-RU" altLang="ru-RU"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708400" y="5516563"/>
            <a:ext cx="36004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FF0000"/>
                </a:solidFill>
                <a:latin typeface="Bookman Old Style" pitchFamily="18" charset="0"/>
              </a:rPr>
              <a:t>21; 25; 29; 33…</a:t>
            </a:r>
          </a:p>
        </p:txBody>
      </p:sp>
      <p:pic>
        <p:nvPicPr>
          <p:cNvPr id="15366" name="Picture 8" descr="Рисунок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575" y="3213100"/>
            <a:ext cx="2511425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12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174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4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5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6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7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8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9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20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21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22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23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24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6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7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Синий обелиск">
  <a:themeElements>
    <a:clrScheme name="Синий обелиск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Синий обелиск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Синий обелиск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1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2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3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1396</Words>
  <Application>Microsoft Office PowerPoint</Application>
  <PresentationFormat>Экран (4:3)</PresentationFormat>
  <Paragraphs>291</Paragraphs>
  <Slides>41</Slides>
  <Notes>2</Notes>
  <HiddenSlides>1</HiddenSlides>
  <MMClips>6</MMClips>
  <ScaleCrop>false</ScaleCrop>
  <HeadingPairs>
    <vt:vector size="8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25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81" baseType="lpstr">
      <vt:lpstr>SimSun</vt:lpstr>
      <vt:lpstr>Arial</vt:lpstr>
      <vt:lpstr>Bookman Old Style</vt:lpstr>
      <vt:lpstr>Calibri</vt:lpstr>
      <vt:lpstr>Comic Sans MS</vt:lpstr>
      <vt:lpstr>Georgia</vt:lpstr>
      <vt:lpstr>Impact</vt:lpstr>
      <vt:lpstr>Monotype Corsiva</vt:lpstr>
      <vt:lpstr>Tahoma</vt:lpstr>
      <vt:lpstr>Times New Roman</vt:lpstr>
      <vt:lpstr>Trebuchet MS</vt:lpstr>
      <vt:lpstr>Verdana</vt:lpstr>
      <vt:lpstr>Wingdings</vt:lpstr>
      <vt:lpstr>Wingdings 2</vt:lpstr>
      <vt:lpstr>Тема Office</vt:lpstr>
      <vt:lpstr>Оформление по умолчанию</vt:lpstr>
      <vt:lpstr>1_Оформление по умолчанию</vt:lpstr>
      <vt:lpstr>3_Оформление по умолчанию</vt:lpstr>
      <vt:lpstr>5_Оформление по умолчанию</vt:lpstr>
      <vt:lpstr>9_Оформление по умолчанию</vt:lpstr>
      <vt:lpstr>11_Оформление по умолчанию</vt:lpstr>
      <vt:lpstr>12_Оформление по умолчанию</vt:lpstr>
      <vt:lpstr>13_Оформление по умолчанию</vt:lpstr>
      <vt:lpstr>14_Оформление по умолчанию</vt:lpstr>
      <vt:lpstr>15_Оформление по умолчанию</vt:lpstr>
      <vt:lpstr>16_Оформление по умолчанию</vt:lpstr>
      <vt:lpstr>17_Оформление по умолчанию</vt:lpstr>
      <vt:lpstr>18_Оформление по умолчанию</vt:lpstr>
      <vt:lpstr>19_Оформление по умолчанию</vt:lpstr>
      <vt:lpstr>20_Оформление по умолчанию</vt:lpstr>
      <vt:lpstr>21_Оформление по умолчанию</vt:lpstr>
      <vt:lpstr>22_Оформление по умолчанию</vt:lpstr>
      <vt:lpstr>23_Оформление по умолчанию</vt:lpstr>
      <vt:lpstr>24_Оформление по умолчанию</vt:lpstr>
      <vt:lpstr>26_Оформление по умолчанию</vt:lpstr>
      <vt:lpstr>27_Оформление по умолчанию</vt:lpstr>
      <vt:lpstr>Синий обелиск</vt:lpstr>
      <vt:lpstr>Воздушный поток</vt:lpstr>
      <vt:lpstr>Тема1</vt:lpstr>
      <vt:lpstr>Формула</vt:lpstr>
      <vt:lpstr>Разработка урока по теме: «Арифметическая прогрессия» 9кл</vt:lpstr>
      <vt:lpstr>«ПРОГРЕССИО»</vt:lpstr>
      <vt:lpstr>Закончился двадцатый век. Куда стремится человек? Изучены космос и море, Строенье звезд и вся земля. И математиков зовет известный лозунг: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d = an+1 – an  d = a2-a1 = a3-a2 = a4-a3=… </vt:lpstr>
      <vt:lpstr>Формула n-го члена арифметической прогрессии  </vt:lpstr>
      <vt:lpstr>Характеристическое свойство</vt:lpstr>
      <vt:lpstr>Формулы суммы n первых членов арифметической прогрессий</vt:lpstr>
      <vt:lpstr>И н д и в и д у а л ь н а я                       работа</vt:lpstr>
      <vt:lpstr>Определение                                                          арифметической прогрессии   Формула n-го члена арифметической прогрессии    Свойство каждого члена арифметической прогрессии    Сумма первых n членов арифметической                                                      прогрессии    Формула   разности арифметической                                                        прогрессии </vt:lpstr>
      <vt:lpstr>Р а б о т а  на  доске</vt:lpstr>
      <vt:lpstr>      </vt:lpstr>
      <vt:lpstr>Задача 1:</vt:lpstr>
      <vt:lpstr>Презентация PowerPoint</vt:lpstr>
      <vt:lpstr>Презентация PowerPoint</vt:lpstr>
      <vt:lpstr>Физминутка </vt:lpstr>
      <vt:lpstr>Физминутка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Ямб</vt:lpstr>
      <vt:lpstr>Ямб</vt:lpstr>
      <vt:lpstr>Презентация PowerPoint</vt:lpstr>
      <vt:lpstr>Презентация PowerPoint</vt:lpstr>
      <vt:lpstr>Хорей</vt:lpstr>
      <vt:lpstr>Презентация PowerPoint</vt:lpstr>
      <vt:lpstr>Презентация PowerPoint</vt:lpstr>
      <vt:lpstr>Д о м а ш н е е        з а д а н и е</vt:lpstr>
      <vt:lpstr>Презентация PowerPoint</vt:lpstr>
      <vt:lpstr>Презентация PowerPoint</vt:lpstr>
      <vt:lpstr>Спасибо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05</dc:creator>
  <cp:lastModifiedBy>Халипа Тагиров</cp:lastModifiedBy>
  <cp:revision>93</cp:revision>
  <dcterms:created xsi:type="dcterms:W3CDTF">2014-03-06T18:51:35Z</dcterms:created>
  <dcterms:modified xsi:type="dcterms:W3CDTF">2023-01-29T10:48:01Z</dcterms:modified>
</cp:coreProperties>
</file>